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70" r:id="rId1"/>
  </p:sldMasterIdLst>
  <p:notesMasterIdLst>
    <p:notesMasterId r:id="rId70"/>
  </p:notesMasterIdLst>
  <p:sldIdLst>
    <p:sldId id="704" r:id="rId2"/>
    <p:sldId id="329" r:id="rId3"/>
    <p:sldId id="641" r:id="rId4"/>
    <p:sldId id="665" r:id="rId5"/>
    <p:sldId id="694" r:id="rId6"/>
    <p:sldId id="664" r:id="rId7"/>
    <p:sldId id="662" r:id="rId8"/>
    <p:sldId id="663" r:id="rId9"/>
    <p:sldId id="666" r:id="rId10"/>
    <p:sldId id="642" r:id="rId11"/>
    <p:sldId id="644" r:id="rId12"/>
    <p:sldId id="645" r:id="rId13"/>
    <p:sldId id="634" r:id="rId14"/>
    <p:sldId id="636" r:id="rId15"/>
    <p:sldId id="599" r:id="rId16"/>
    <p:sldId id="638" r:id="rId17"/>
    <p:sldId id="705" r:id="rId18"/>
    <p:sldId id="600" r:id="rId19"/>
    <p:sldId id="683" r:id="rId20"/>
    <p:sldId id="682" r:id="rId21"/>
    <p:sldId id="684" r:id="rId22"/>
    <p:sldId id="685" r:id="rId23"/>
    <p:sldId id="686" r:id="rId24"/>
    <p:sldId id="687" r:id="rId25"/>
    <p:sldId id="688" r:id="rId26"/>
    <p:sldId id="689" r:id="rId27"/>
    <p:sldId id="690" r:id="rId28"/>
    <p:sldId id="667" r:id="rId29"/>
    <p:sldId id="668" r:id="rId30"/>
    <p:sldId id="669" r:id="rId31"/>
    <p:sldId id="670" r:id="rId32"/>
    <p:sldId id="671" r:id="rId33"/>
    <p:sldId id="672" r:id="rId34"/>
    <p:sldId id="674" r:id="rId35"/>
    <p:sldId id="675" r:id="rId36"/>
    <p:sldId id="676" r:id="rId37"/>
    <p:sldId id="681" r:id="rId38"/>
    <p:sldId id="677" r:id="rId39"/>
    <p:sldId id="678" r:id="rId40"/>
    <p:sldId id="679" r:id="rId41"/>
    <p:sldId id="680" r:id="rId42"/>
    <p:sldId id="693" r:id="rId43"/>
    <p:sldId id="650" r:id="rId44"/>
    <p:sldId id="651" r:id="rId45"/>
    <p:sldId id="652" r:id="rId46"/>
    <p:sldId id="653" r:id="rId47"/>
    <p:sldId id="654" r:id="rId48"/>
    <p:sldId id="655" r:id="rId49"/>
    <p:sldId id="656" r:id="rId50"/>
    <p:sldId id="657" r:id="rId51"/>
    <p:sldId id="658" r:id="rId52"/>
    <p:sldId id="659" r:id="rId53"/>
    <p:sldId id="660" r:id="rId54"/>
    <p:sldId id="661" r:id="rId55"/>
    <p:sldId id="649" r:id="rId56"/>
    <p:sldId id="703" r:id="rId57"/>
    <p:sldId id="695" r:id="rId58"/>
    <p:sldId id="696" r:id="rId59"/>
    <p:sldId id="697" r:id="rId60"/>
    <p:sldId id="698" r:id="rId61"/>
    <p:sldId id="700" r:id="rId62"/>
    <p:sldId id="699" r:id="rId63"/>
    <p:sldId id="701" r:id="rId64"/>
    <p:sldId id="702" r:id="rId65"/>
    <p:sldId id="648" r:id="rId66"/>
    <p:sldId id="646" r:id="rId67"/>
    <p:sldId id="647" r:id="rId68"/>
    <p:sldId id="282" r:id="rId6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33"/>
    <a:srgbClr val="003399"/>
    <a:srgbClr val="FF0066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60"/>
  </p:normalViewPr>
  <p:slideViewPr>
    <p:cSldViewPr>
      <p:cViewPr varScale="1">
        <p:scale>
          <a:sx n="61" d="100"/>
          <a:sy n="61" d="100"/>
        </p:scale>
        <p:origin x="143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D8FB5F-3FDB-4F41-90FE-283D2034DA42}" type="datetimeFigureOut">
              <a:rPr lang="ru-RU"/>
              <a:pPr>
                <a:defRPr/>
              </a:pPr>
              <a:t>16.04.2025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F967C9-3964-4FAD-83F8-AE69225585E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5578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27861600-9268-4B14-919F-57758E8DFE66}" type="slidenum">
              <a:rPr lang="ru-RU" altLang="ru-RU"/>
              <a:pPr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4458255-9751-4C8E-8CEE-A754E3D22407}" type="slidenum">
              <a:rPr lang="ru-RU" altLang="ru-RU"/>
              <a:pPr/>
              <a:t>2</a:t>
            </a:fld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 зеленая с цветным гербо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209" y="3785100"/>
            <a:ext cx="8772212" cy="987400"/>
          </a:xfrm>
          <a:prstGeom prst="rect">
            <a:avLst/>
          </a:prstGeom>
          <a:noFill/>
        </p:spPr>
        <p:txBody>
          <a:bodyPr anchor="t"/>
          <a:lstStyle>
            <a:lvl1pPr algn="l">
              <a:lnSpc>
                <a:spcPct val="110000"/>
              </a:lnSpc>
              <a:defRPr sz="3300" b="0" cap="all" spc="50" baseline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6272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Шаблон обычно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660" y="1"/>
            <a:ext cx="6902269" cy="872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C367C8-8CE5-4053-9DF1-24C3DE2C4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7C0AFA-2E1B-4FCB-9BAD-BB03DA7F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5375998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на весь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FFFF"/>
            </a:bgClr>
          </a:pattFill>
          <a:ln>
            <a:noFill/>
          </a:ln>
          <a:effectLst/>
        </p:spPr>
        <p:txBody>
          <a:bodyPr rtlCol="0">
            <a:normAutofit/>
          </a:bodyPr>
          <a:lstStyle>
            <a:lvl1pPr>
              <a:defRPr lang="en-US" sz="1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4498333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3F52D-A99A-4E3C-AC52-3A5085A3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460DE2-A830-4D98-BE50-F7D80718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54207-4747-4C92-8894-D01152C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864631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9C3A66-5A50-455A-BDB8-E59C5A739D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250003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ECA1B-A085-4A35-909E-A05A40EB47F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932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95600-7820-4A86-B5B6-199757F98445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8801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D13C0A3-D295-4720-A705-B0BB072970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144550A-D8F1-42EB-ACC4-992139B4AA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650F-83D3-47C1-8887-C159F7D5B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602413"/>
            <a:ext cx="4638675" cy="2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cap="all" baseline="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F27D-D14E-4CA4-8A3C-EFB16FDA4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625" y="6602413"/>
            <a:ext cx="633413" cy="2555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7110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rkn.gov.ru/it/register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sultant.ru/document/cons_doc_LAW_61798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ltant.ru/document/cons_doc_LAW_301312/b004fed0b70d0f223e4a81f8ad6cd92af90a7e3b/#dst100059" TargetMode="External"/><Relationship Id="rId2" Type="http://schemas.openxmlformats.org/officeDocument/2006/relationships/hyperlink" Target="https://www.consultant.ru/document/cons_doc_LAW_389913/9fdba7bedb441c57a55c77f449bf400feb99f44b/#dst100313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nsultant.ru/document/cons_doc_LAW_61798/6b46c7cef112b2df9fc3d7f737c7bb1276e74225/" TargetMode="External"/><Relationship Id="rId4" Type="http://schemas.openxmlformats.org/officeDocument/2006/relationships/hyperlink" Target="https://www.consultant.ru/document/cons_doc_LAW_302835/b004fed0b70d0f223e4a81f8ad6cd92af90a7e3b/#dst10001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roskazna.gov.ru/gis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nsultant.ru/document/cons_doc_LAW_61798/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://images.yandex.ru/yandsearch?p=3&amp;text=%D0%B3%D0%B0%D0%BB%D0%BE%D1%87%D0%BA%D0%B0&amp;fp=3&amp;img_url=http://minrd.gov.ua/data/material/000/015/73534/preview1.jpg&amp;pos=113&amp;uinfo=ww-1566-wh-741-fw-1341-fh-535-pd-1&amp;rpt=simage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support@gasu2-project.ru" TargetMode="External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.png"/><Relationship Id="rId21" Type="http://schemas.openxmlformats.org/officeDocument/2006/relationships/image" Target="../media/image44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63" Type="http://schemas.openxmlformats.org/officeDocument/2006/relationships/image" Target="../media/image86.png"/><Relationship Id="rId68" Type="http://schemas.openxmlformats.org/officeDocument/2006/relationships/image" Target="../media/image91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6.png"/><Relationship Id="rId58" Type="http://schemas.openxmlformats.org/officeDocument/2006/relationships/image" Target="../media/image81.png"/><Relationship Id="rId66" Type="http://schemas.openxmlformats.org/officeDocument/2006/relationships/image" Target="../media/image89.png"/><Relationship Id="rId5" Type="http://schemas.openxmlformats.org/officeDocument/2006/relationships/image" Target="../media/image28.png"/><Relationship Id="rId61" Type="http://schemas.openxmlformats.org/officeDocument/2006/relationships/image" Target="../media/image84.png"/><Relationship Id="rId19" Type="http://schemas.openxmlformats.org/officeDocument/2006/relationships/image" Target="../media/image4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56" Type="http://schemas.openxmlformats.org/officeDocument/2006/relationships/image" Target="../media/image79.png"/><Relationship Id="rId64" Type="http://schemas.openxmlformats.org/officeDocument/2006/relationships/image" Target="../media/image87.png"/><Relationship Id="rId69" Type="http://schemas.openxmlformats.org/officeDocument/2006/relationships/image" Target="../media/image92.emf"/><Relationship Id="rId8" Type="http://schemas.openxmlformats.org/officeDocument/2006/relationships/image" Target="../media/image31.png"/><Relationship Id="rId51" Type="http://schemas.openxmlformats.org/officeDocument/2006/relationships/image" Target="../media/image74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59" Type="http://schemas.openxmlformats.org/officeDocument/2006/relationships/image" Target="../media/image82.png"/><Relationship Id="rId67" Type="http://schemas.openxmlformats.org/officeDocument/2006/relationships/image" Target="../media/image90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54" Type="http://schemas.openxmlformats.org/officeDocument/2006/relationships/image" Target="../media/image77.png"/><Relationship Id="rId6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57" Type="http://schemas.openxmlformats.org/officeDocument/2006/relationships/image" Target="../media/image80.png"/><Relationship Id="rId10" Type="http://schemas.openxmlformats.org/officeDocument/2006/relationships/image" Target="../media/image33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60" Type="http://schemas.openxmlformats.org/officeDocument/2006/relationships/image" Target="../media/image83.png"/><Relationship Id="rId65" Type="http://schemas.openxmlformats.org/officeDocument/2006/relationships/image" Target="../media/image8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9" Type="http://schemas.openxmlformats.org/officeDocument/2006/relationships/image" Target="../media/image62.png"/><Relationship Id="rId34" Type="http://schemas.openxmlformats.org/officeDocument/2006/relationships/image" Target="../media/image57.png"/><Relationship Id="rId50" Type="http://schemas.openxmlformats.org/officeDocument/2006/relationships/image" Target="../media/image73.png"/><Relationship Id="rId55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u.wikipedia.org/wiki/%D0%98%D0%A1%D0%94%D0%9C-%D0%A0%D0%BE%D1%81%D0%BB%D0%B5%D1%81%D1%85%D0%BE%D0%B7" TargetMode="Externa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/index.php?title=%D0%93%D0%90%D0%A1_%C2%AB%D0%9F%D1%80%D0%B0%D0%B2%D0%BE%D1%81%D1%83%D0%B4%D0%B8%D0%B5%C2%BB&amp;action=edit&amp;section=11" TargetMode="External"/><Relationship Id="rId7" Type="http://schemas.openxmlformats.org/officeDocument/2006/relationships/hyperlink" Target="https://ru.wikipedia.org/w/index.php?title=%D0%93%D0%90%D0%A1_%C2%AB%D0%9F%D1%80%D0%B0%D0%B2%D0%BE%D1%81%D1%83%D0%B4%D0%B8%D0%B5%C2%BB&amp;action=edit&amp;section=13" TargetMode="External"/><Relationship Id="rId2" Type="http://schemas.openxmlformats.org/officeDocument/2006/relationships/hyperlink" Target="https://ru.wikipedia.org/w/index.php?title=%D0%93%D0%90%D0%A1_%C2%AB%D0%9F%D1%80%D0%B0%D0%B2%D0%BE%D1%81%D1%83%D0%B4%D0%B8%D0%B5%C2%BB&amp;veaction=edit&amp;section=11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u.wikipedia.org/w/index.php?title=%D0%93%D0%90%D0%A1_%C2%AB%D0%9F%D1%80%D0%B0%D0%B2%D0%BE%D1%81%D1%83%D0%B4%D0%B8%D0%B5%C2%BB&amp;veaction=edit&amp;section=13" TargetMode="External"/><Relationship Id="rId5" Type="http://schemas.openxmlformats.org/officeDocument/2006/relationships/hyperlink" Target="https://ru.wikipedia.org/w/index.php?title=%D0%93%D0%90%D0%A1_%C2%AB%D0%9F%D1%80%D0%B0%D0%B2%D0%BE%D1%81%D1%83%D0%B4%D0%B8%D0%B5%C2%BB&amp;action=edit&amp;section=12" TargetMode="External"/><Relationship Id="rId4" Type="http://schemas.openxmlformats.org/officeDocument/2006/relationships/hyperlink" Target="https://ru.wikipedia.org/w/index.php?title=%D0%93%D0%90%D0%A1_%C2%AB%D0%9F%D1%80%D0%B0%D0%B2%D0%BE%D1%81%D1%83%D0%B4%D0%B8%D0%B5%C2%BB&amp;veaction=edit&amp;section=1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/index.php?title=%D0%93%D0%90%D0%A1_%C2%AB%D0%9F%D1%80%D0%B0%D0%B2%D0%BE%D1%81%D1%83%D0%B4%D0%B8%D0%B5%C2%BB&amp;action=edit&amp;section=18" TargetMode="External"/><Relationship Id="rId2" Type="http://schemas.openxmlformats.org/officeDocument/2006/relationships/hyperlink" Target="https://ru.wikipedia.org/w/index.php?title=%D0%93%D0%90%D0%A1_%C2%AB%D0%9F%D1%80%D0%B0%D0%B2%D0%BE%D1%81%D1%83%D0%B4%D0%B8%D0%B5%C2%BB&amp;veaction=edit&amp;section=18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egais.spb.ru/wp-content/uploads/2015/10/%D0%A1%D1%85%D0%B5%D0%BC%D0%B0-%D0%95%D0%93%D0%90%D0%98%D0%A1-%D0%A0%D0%BE%D0%B7%D0%BD%D0%B8%D1%86%D0%B0_%D0%B7%D0%B0%D0%BA%D1%83%D0%BF%D0%BA%D0%B0.png" TargetMode="Externa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19749-CACB-492A-9456-94A8BF0F0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90663"/>
            <a:ext cx="9144000" cy="84137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РОССИЙСКАЯ ТАМОЖЕННАЯ АКАДЕМИЯ</a:t>
            </a:r>
            <a:r>
              <a:rPr lang="en-US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 </a:t>
            </a:r>
            <a:endParaRPr lang="ru-RU" altLang="ru-RU" sz="2400" cap="all" spc="50" dirty="0">
              <a:solidFill>
                <a:schemeClr val="bg2"/>
              </a:solidFill>
              <a:ea typeface="Calibri" panose="020F0502020204030204" pitchFamily="34" charset="0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Ростовский филиал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AF9D4-5719-4224-81F2-F3F459F02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0488"/>
            <a:ext cx="9144000" cy="903552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Системы поддержки принятия решений в государственных информационных системах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EC532-7F28-4E45-9CE9-AD4559F32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3056"/>
            <a:ext cx="9144000" cy="1642216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Лекция 5</a:t>
            </a:r>
            <a:endParaRPr lang="en-US" altLang="ru-RU" sz="2400" cap="all" spc="50" dirty="0">
              <a:solidFill>
                <a:srgbClr val="FFFF00"/>
              </a:solidFill>
              <a:ea typeface="Calibri" panose="020F0502020204030204" pitchFamily="34" charset="0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Место систем поддержки принятия решений в государственных информационных системах</a:t>
            </a:r>
            <a:b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</a:br>
            <a:endParaRPr lang="ru-RU" altLang="ru-RU" sz="2400" cap="all" spc="50" dirty="0">
              <a:solidFill>
                <a:srgbClr val="FFFF00"/>
              </a:solidFill>
              <a:ea typeface="Calibri" panose="020F0502020204030204" pitchFamily="34" charset="0"/>
              <a:cs typeface="Arial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99592" y="1268760"/>
            <a:ext cx="7416824" cy="4176464"/>
          </a:xfrm>
          <a:ln>
            <a:solidFill>
              <a:srgbClr val="990033"/>
            </a:solidFill>
          </a:ln>
        </p:spPr>
        <p:txBody>
          <a:bodyPr/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 — гражданин или юридическое лицо, осуществляющие деятельность по эксплуатации информационной системы, в том числе по обработке информации, содержащейся в ее базах данных.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организация подключена к государственной информационной системе, то приказ ФСТЭК № 17 обязывает аттестовать систему, а для защиты информации должны применяться только сертифицированные средства защиты информации (имеющие действующие сертификаты ФСТЭК или ФСБ).</a:t>
            </a:r>
          </a:p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Нередки случаи, когда оператор информационной системы ошибочно относит ее к 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ГИСам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в то время как она таковой не является. В итоге к системе применяются избыточные меры по защите.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10</a:t>
            </a:fld>
            <a:endParaRPr lang="ru-RU" altLang="ru-RU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19672" y="1916832"/>
            <a:ext cx="6336704" cy="2592288"/>
          </a:xfrm>
          <a:ln>
            <a:solidFill>
              <a:srgbClr val="990033"/>
            </a:solidFill>
          </a:ln>
        </p:spPr>
        <p:txBody>
          <a:bodyPr/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Понять, что информационная система относится к государственной, можно, используя следующий алгоритм:</a:t>
            </a:r>
          </a:p>
          <a:p>
            <a:pPr lvl="0"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Узнать, есть ли законодательный акт, предписывающий создание информационной системы.</a:t>
            </a:r>
          </a:p>
          <a:p>
            <a:pPr lvl="0"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Проверить наличие системы в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Реестре федеральных государственных информационных систем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Подобные реестры существуют на уровне субъектов Федерации.</a:t>
            </a:r>
          </a:p>
          <a:p>
            <a:pPr lvl="0"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Обратить внимание на назначение системы.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08038" y="1700808"/>
            <a:ext cx="7416824" cy="3816424"/>
          </a:xfrm>
          <a:ln>
            <a:solidFill>
              <a:srgbClr val="990033"/>
            </a:solidFill>
          </a:ln>
        </p:spPr>
        <p:txBody>
          <a:bodyPr/>
          <a:lstStyle/>
          <a:p>
            <a:pPr lvl="0"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Косвенным признаком отнесения системы к ГИС будет описание полномочий, которые она реализует. Например, каждая администрация Республики Башкортостан имеет свой устав, который в том числе описывает полномочия органов местного самоуправления.  ИС «Учет граждан, нуждающихся в жилых помещениях на территории  Республики Башкортостан» создана для реализации таких полномочий администраций, как «принятие и организация выполнения планов и программ комплексного социально-экономического развития муниципального района», и является ГИС.</a:t>
            </a:r>
          </a:p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система подразумевает обмен информацией между госорганами, она также с высокой долей вероятности будет государственной (например, система межведомственного электронного документооборота).</a:t>
            </a:r>
          </a:p>
          <a:p>
            <a:pPr algn="ctr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12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564904"/>
            <a:ext cx="8229600" cy="1371600"/>
          </a:xfrm>
        </p:spPr>
        <p:txBody>
          <a:bodyPr/>
          <a:lstStyle/>
          <a:p>
            <a:r>
              <a:rPr lang="ru-RU" sz="36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Федеральный закон от 27.07.2006 N 149-ФЗ (ред. от 31.07.2023) "Об информации, информационных технологиях и о защите информации" (с </a:t>
            </a:r>
            <a:r>
              <a:rPr lang="ru-RU" sz="3600" b="1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изм</a:t>
            </a:r>
            <a:r>
              <a:rPr lang="ru-RU" sz="36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и доп., вступ. в силу с 01.10.2023)</a:t>
            </a:r>
            <a:b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14. Государственные информационные системы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FECA1B-A085-4A35-909E-A05A40EB47F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13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08038" y="1052736"/>
            <a:ext cx="7889106" cy="5328592"/>
          </a:xfrm>
        </p:spPr>
        <p:txBody>
          <a:bodyPr/>
          <a:lstStyle/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Государственные информационные системы создаются в целях реализации полномочий государственных органов и обеспечения обмена информацией между этими органами, а также в иных установленных федеральными законами целях.</a:t>
            </a:r>
          </a:p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Государственные информационные системы создаются, модернизируются и эксплуатируются с учетом требований, предусмотренных законодательством Российской Федерации о контрактной системе в сфере закупок товаров, работ, услуг для обеспечения государственных и муниципальных нужд либо законодательством Российской Федерации о государственно-частном партнерстве, о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муниципально-частном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партнерстве, законодательством о концессионных соглашениях, а в случаях, если эксплуатация государственных информационных систем осуществляется без привлечения средств бюджетов бюджетной системы Российской Федерации, в соответствии с иными федеральными законами.(в ред. Федеральных законов от 28.12.2013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 396-ФЗ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 29.06.2018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N 173-ФЗ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от 19.07.2018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N 211-ФЗ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(см. текст в предыдущей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редакции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-99392"/>
            <a:ext cx="6984776" cy="1008112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ИНФОРМАЦИОННО-АНАЛИТИЧЕСКОЕ ОБЕСПЕЧЕНИЕ ДЕЯТЕЛЬНОСТИ ОРГАНОВ ВЛАСТИ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467544" y="2924944"/>
            <a:ext cx="8229600" cy="1296144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109728" indent="0" algn="ctr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Перечень решаемых вопросов и задач</a:t>
            </a:r>
          </a:p>
        </p:txBody>
      </p:sp>
    </p:spTree>
    <p:extLst>
      <p:ext uri="{BB962C8B-B14F-4D97-AF65-F5344CB8AC3E}">
        <p14:creationId xmlns:p14="http://schemas.microsoft.com/office/powerpoint/2010/main" val="22348419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881840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Любой цикл управления включает: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определение целей, постановку задач;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всесторонний анализ и оценку социально-экономической обстановки;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выработку возможных (альтернативных) вариантов развития территории или решения других проблем жизнедеятельности;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принятие собственно решения;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организацию выполнения принятого решения путем реализации всех видов обеспечения;</a:t>
            </a:r>
          </a:p>
          <a:p>
            <a:pPr marL="452628" indent="-342900" algn="just"/>
            <a:r>
              <a:rPr lang="ru-RU" sz="2400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контроль исполнения и корректировку принятого решения.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76350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24744"/>
            <a:ext cx="9140704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определение целей, постановку задач;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95" y="1569639"/>
            <a:ext cx="914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всесторонний анализ и оценку социально-экономической обстановки;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16869" y="2114692"/>
            <a:ext cx="914070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выработку возможных (альтернативных) вариантов развития территории или решения других проблем жизнедеятельности;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-16870" y="2869022"/>
            <a:ext cx="914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принятие собственно решения;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-16870" y="3435322"/>
            <a:ext cx="914070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организацию выполнения принятого решения путем реализации всех видов обеспечения;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-2958" y="4278621"/>
            <a:ext cx="914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2628" indent="-342900" algn="just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контроль исполнения и корректировку принятого решения.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B0C8CE-1A81-43AA-B615-9C6010084090}"/>
              </a:ext>
            </a:extLst>
          </p:cNvPr>
          <p:cNvSpPr txBox="1"/>
          <p:nvPr/>
        </p:nvSpPr>
        <p:spPr>
          <a:xfrm>
            <a:off x="12508" y="297818"/>
            <a:ext cx="5567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pitchFamily="34" charset="-120"/>
                <a:cs typeface="Times New Roman" panose="02020603050405020304" pitchFamily="18" charset="0"/>
              </a:rPr>
              <a:t>ЛЮБОЙ ЦИКЛ УПРАВЛЕНИЯ ВКЛЮЧАЕТ:</a:t>
            </a:r>
          </a:p>
        </p:txBody>
      </p:sp>
    </p:spTree>
    <p:extLst>
      <p:ext uri="{BB962C8B-B14F-4D97-AF65-F5344CB8AC3E}">
        <p14:creationId xmlns:p14="http://schemas.microsoft.com/office/powerpoint/2010/main" val="395954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24744"/>
            <a:ext cx="9140704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оптимальных условий для эффективного функционирования хозяйствующих субъектов в регионе, улучшение основных экономических показателей, увеличение занятости населения;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94" y="1987666"/>
            <a:ext cx="9140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привлечение в регион внешних инвестиций, поддержка наиболее значимых инновационных проектов;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3295" y="2630950"/>
            <a:ext cx="914070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планирование и увеличение налоговых поступлений, стабилизация финансово-бюджетной сферы региона, эффективное управление и контроль финансовых потоков;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294" y="3429000"/>
            <a:ext cx="91407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развитие инфраструктуры и эффективное управление системами социального обеспечения, здравоохранения, образования, жилищно-коммунальным хозяйством, транспортом;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295" y="4318791"/>
            <a:ext cx="914070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планирование и увеличение налоговых поступлений, стабилизация финансово-бюджетной сферы региона, эффективное управление и контроль финансовых потоков;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294" y="5050051"/>
            <a:ext cx="91407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и поддержание стабильности общественно- политической ситуации в регионе;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95" y="5589240"/>
            <a:ext cx="9140705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охрана правопорядка и эффективная борьба с преступностью;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3295" y="5958572"/>
            <a:ext cx="9140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эффективное использование природных ресурсов, решение проблем экологии.</a:t>
            </a:r>
          </a:p>
        </p:txBody>
      </p:sp>
    </p:spTree>
    <p:extLst>
      <p:ext uri="{BB962C8B-B14F-4D97-AF65-F5344CB8AC3E}">
        <p14:creationId xmlns:p14="http://schemas.microsoft.com/office/powerpoint/2010/main" val="277437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7" grpId="0" animBg="1"/>
      <p:bldP spid="8" grpId="0"/>
      <p:bldP spid="9" grpId="0" animBg="1"/>
      <p:bldP spid="10" grpId="0"/>
      <p:bldP spid="11" grpId="0" animBg="1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963" y="1185863"/>
            <a:ext cx="8982075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>
            <a:extLst>
              <a:ext uri="{FF2B5EF4-FFF2-40B4-BE49-F238E27FC236}">
                <a16:creationId xmlns:a16="http://schemas.microsoft.com/office/drawing/2014/main" id="{C62A3E38-F6B0-423C-A257-BFE989C1AE07}"/>
              </a:ext>
            </a:extLst>
          </p:cNvPr>
          <p:cNvSpPr txBox="1">
            <a:spLocks/>
          </p:cNvSpPr>
          <p:nvPr/>
        </p:nvSpPr>
        <p:spPr>
          <a:xfrm>
            <a:off x="144016" y="214375"/>
            <a:ext cx="7221538" cy="473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ru-RU" sz="2000" b="1" dirty="0">
                <a:latin typeface="Times New Roman" panose="02020603050405020304" pitchFamily="18" charset="0"/>
                <a:cs typeface="Times New Roman" pitchFamily="18" charset="0"/>
              </a:rPr>
              <a:t>Вводная часть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B2B0F-D2DF-44FA-AB88-A0654E864632}"/>
              </a:ext>
            </a:extLst>
          </p:cNvPr>
          <p:cNvSpPr txBox="1"/>
          <p:nvPr/>
        </p:nvSpPr>
        <p:spPr>
          <a:xfrm>
            <a:off x="269639" y="1124744"/>
            <a:ext cx="9144000" cy="6052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73263" indent="-1973263" defTabSz="228554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itchFamily="18" charset="0"/>
              </a:rPr>
              <a:t>Тема лекции. </a:t>
            </a:r>
            <a:r>
              <a:rPr lang="ru-RU" altLang="ru-RU" sz="1800" spc="5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Место систем поддержки принятия решений в государственных информационных системах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CFA0187-8AD0-4276-BB88-F60FA153368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altLang="ru-RU" sz="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178">
            <a:extLst>
              <a:ext uri="{FF2B5EF4-FFF2-40B4-BE49-F238E27FC236}">
                <a16:creationId xmlns:a16="http://schemas.microsoft.com/office/drawing/2014/main" id="{FEC3A36B-06E7-4926-B545-9BFAA2BB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98" y="2700477"/>
            <a:ext cx="2047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285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spc="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Вопросы лекции: </a:t>
            </a:r>
          </a:p>
        </p:txBody>
      </p:sp>
      <p:grpSp>
        <p:nvGrpSpPr>
          <p:cNvPr id="11" name="Группа 2">
            <a:extLst>
              <a:ext uri="{FF2B5EF4-FFF2-40B4-BE49-F238E27FC236}">
                <a16:creationId xmlns:a16="http://schemas.microsoft.com/office/drawing/2014/main" id="{F6D6464C-8776-4ABC-B52D-47D90BE981EE}"/>
              </a:ext>
            </a:extLst>
          </p:cNvPr>
          <p:cNvGrpSpPr>
            <a:grpSpLocks/>
          </p:cNvGrpSpPr>
          <p:nvPr/>
        </p:nvGrpSpPr>
        <p:grpSpPr bwMode="auto">
          <a:xfrm>
            <a:off x="2255274" y="2924839"/>
            <a:ext cx="6017631" cy="771317"/>
            <a:chOff x="2215732" y="2966914"/>
            <a:chExt cx="5795212" cy="2064884"/>
          </a:xfrm>
        </p:grpSpPr>
        <p:sp>
          <p:nvSpPr>
            <p:cNvPr id="12" name="TextBox 180">
              <a:extLst>
                <a:ext uri="{FF2B5EF4-FFF2-40B4-BE49-F238E27FC236}">
                  <a16:creationId xmlns:a16="http://schemas.microsoft.com/office/drawing/2014/main" id="{F8E3E66D-405C-4624-9DBD-EEA3914C1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732" y="3590408"/>
              <a:ext cx="5795212" cy="1441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ts val="1800"/>
                </a:lnSpc>
              </a:pPr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Государственные информационные системы (ГИС): понятие, цели, требования к ГИС, электронный паспорт ГИС, защищенность ГИС.</a:t>
              </a:r>
              <a:endPara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81">
              <a:extLst>
                <a:ext uri="{FF2B5EF4-FFF2-40B4-BE49-F238E27FC236}">
                  <a16:creationId xmlns:a16="http://schemas.microsoft.com/office/drawing/2014/main" id="{D766B877-7763-4BD1-A80A-22598F214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153" y="2966914"/>
              <a:ext cx="3031314" cy="93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1 вопрос</a:t>
              </a:r>
            </a:p>
          </p:txBody>
        </p:sp>
      </p:grpSp>
      <p:grpSp>
        <p:nvGrpSpPr>
          <p:cNvPr id="14" name="Группа 2">
            <a:extLst>
              <a:ext uri="{FF2B5EF4-FFF2-40B4-BE49-F238E27FC236}">
                <a16:creationId xmlns:a16="http://schemas.microsoft.com/office/drawing/2014/main" id="{CEEA5D7A-9482-4D59-A7B8-709B260E6D30}"/>
              </a:ext>
            </a:extLst>
          </p:cNvPr>
          <p:cNvGrpSpPr>
            <a:grpSpLocks/>
          </p:cNvGrpSpPr>
          <p:nvPr/>
        </p:nvGrpSpPr>
        <p:grpSpPr bwMode="auto">
          <a:xfrm>
            <a:off x="2255274" y="3783338"/>
            <a:ext cx="6586643" cy="907474"/>
            <a:chOff x="2163065" y="2738703"/>
            <a:chExt cx="6343192" cy="2420522"/>
          </a:xfrm>
        </p:grpSpPr>
        <p:sp>
          <p:nvSpPr>
            <p:cNvPr id="15" name="TextBox 183">
              <a:extLst>
                <a:ext uri="{FF2B5EF4-FFF2-40B4-BE49-F238E27FC236}">
                  <a16:creationId xmlns:a16="http://schemas.microsoft.com/office/drawing/2014/main" id="{0496080D-A1E0-4016-9BA8-369B8A668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065" y="3188973"/>
              <a:ext cx="6343192" cy="1970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defTabSz="228554" fontAlgn="auto">
                <a:spcBef>
                  <a:spcPts val="0"/>
                </a:spcBef>
                <a:spcAft>
                  <a:spcPts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/>
              </a:pPr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Единая автоматизированная информационная система таможенных органов (ЕАИС ТО) – как пример государственной информационной системы. Роль и место СППР в ЕАИС ТО.</a:t>
              </a:r>
              <a:endParaRPr lang="ru-RU" altLang="ru-RU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84">
              <a:extLst>
                <a:ext uri="{FF2B5EF4-FFF2-40B4-BE49-F238E27FC236}">
                  <a16:creationId xmlns:a16="http://schemas.microsoft.com/office/drawing/2014/main" id="{272F6ED4-F3C2-4A2D-ABA1-4356A130A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140" y="2738703"/>
              <a:ext cx="3031314" cy="93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2 вопрос</a:t>
              </a:r>
            </a:p>
          </p:txBody>
        </p:sp>
      </p:grpSp>
      <p:grpSp>
        <p:nvGrpSpPr>
          <p:cNvPr id="17" name="Группа 2">
            <a:extLst>
              <a:ext uri="{FF2B5EF4-FFF2-40B4-BE49-F238E27FC236}">
                <a16:creationId xmlns:a16="http://schemas.microsoft.com/office/drawing/2014/main" id="{893471E3-748B-4C02-98D0-E3B50C323BC1}"/>
              </a:ext>
            </a:extLst>
          </p:cNvPr>
          <p:cNvGrpSpPr>
            <a:grpSpLocks/>
          </p:cNvGrpSpPr>
          <p:nvPr/>
        </p:nvGrpSpPr>
        <p:grpSpPr bwMode="auto">
          <a:xfrm>
            <a:off x="2245880" y="4557141"/>
            <a:ext cx="6683022" cy="1990439"/>
            <a:chOff x="2139067" y="1152961"/>
            <a:chExt cx="6436009" cy="5304670"/>
          </a:xfrm>
        </p:grpSpPr>
        <p:sp>
          <p:nvSpPr>
            <p:cNvPr id="18" name="TextBox 183">
              <a:extLst>
                <a:ext uri="{FF2B5EF4-FFF2-40B4-BE49-F238E27FC236}">
                  <a16:creationId xmlns:a16="http://schemas.microsoft.com/office/drawing/2014/main" id="{149A6700-F122-4B6B-8D04-D98DB5203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067" y="1618169"/>
              <a:ext cx="6436009" cy="4839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ru-RU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Обзор государственных информационных систем: федеральной службы государственной статистики («Центральная база статистических данных» (ЦБСД), «Банк готовых документов» (БГД)); Федеральной службы по ветеринарному и фитосанитарному надзору (федеральная государственная информационная система «Аргус-Фито»); Федеральной службы по регулированию алкогольного рынка (федеральной государственной информационной системы "Единая государственная информационная система учета объема производства и оборота этилового спирта, алкогольной и спиртосодержащей продукции" (ЕГАИС)).</a:t>
              </a:r>
              <a:endPara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4">
              <a:extLst>
                <a:ext uri="{FF2B5EF4-FFF2-40B4-BE49-F238E27FC236}">
                  <a16:creationId xmlns:a16="http://schemas.microsoft.com/office/drawing/2014/main" id="{A0AA7AD5-5221-43D7-A985-745D41ED3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5335" y="1152961"/>
              <a:ext cx="3031314" cy="93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3 вопрос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250" y="952500"/>
            <a:ext cx="89535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885825"/>
            <a:ext cx="89154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88" y="1009650"/>
            <a:ext cx="8963025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63" y="938213"/>
            <a:ext cx="9058275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8" y="1019175"/>
            <a:ext cx="900112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" y="1000125"/>
            <a:ext cx="90297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028700"/>
            <a:ext cx="89916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775" y="908720"/>
            <a:ext cx="90392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71600" y="1772816"/>
            <a:ext cx="7632848" cy="3785652"/>
          </a:xfrm>
          <a:prstGeom prst="rect">
            <a:avLst/>
          </a:prstGeom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информационная система о государственных и муниципальных платежах (ГИС ГМП) Государственная информационная система о государственных и муниципальных платежах (ГИС ГМП)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система, предназначенная для хранения и обмена информацией о платежах между администраторами доходов, организациями по приёму платежей и гражданами.  Создана в соответствии с Федеральным законом Российской Федерации от 27 июля 2010 года № 210-ФЗ «Об организации предоставления государственных и муниципальных услуг».</a:t>
            </a: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Информация официального сайта Федерального казначейства: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https://roskazna.gov.ru/gis/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6" descr="http://www.dezalt.ru/images/gallery/3910d06e7d71710b0c8ee6a638b6f86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74519" y="1160463"/>
            <a:ext cx="3215879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extBox 22"/>
          <p:cNvSpPr txBox="1">
            <a:spLocks noChangeArrowheads="1"/>
          </p:cNvSpPr>
          <p:nvPr/>
        </p:nvSpPr>
        <p:spPr bwMode="auto">
          <a:xfrm>
            <a:off x="1476375" y="1247776"/>
            <a:ext cx="3896916" cy="84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7751" tIns="38876" rIns="77751" bIns="38876">
            <a:spAutoFit/>
          </a:bodyPr>
          <a:lstStyle/>
          <a:p>
            <a:pPr marL="182563">
              <a:lnSpc>
                <a:spcPts val="1188"/>
              </a:lnSpc>
              <a:buFont typeface="Arial" pitchFamily="34" charset="0"/>
              <a:buNone/>
            </a:pPr>
            <a:r>
              <a:rPr lang="ru-RU" altLang="ru-RU" sz="1200" b="1" i="1">
                <a:solidFill>
                  <a:srgbClr val="1F4E79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Мониторинг, анализ и контроль за исполнением принятых решений,</a:t>
            </a:r>
            <a:r>
              <a:rPr lang="ru-RU" altLang="ru-RU" sz="1200" i="1">
                <a:solidFill>
                  <a:srgbClr val="1F4E79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 реализацией государственных программ,  основных направлений деятельности Правительства Российской Федерации и выполнения приоритетных национальных проектов</a:t>
            </a:r>
          </a:p>
        </p:txBody>
      </p:sp>
      <p:sp>
        <p:nvSpPr>
          <p:cNvPr id="3076" name="Номер слайда 3"/>
          <p:cNvSpPr>
            <a:spLocks noGrp="1"/>
          </p:cNvSpPr>
          <p:nvPr/>
        </p:nvSpPr>
        <p:spPr bwMode="auto">
          <a:xfrm>
            <a:off x="8372475" y="6310314"/>
            <a:ext cx="771525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fld id="{4454AFA3-690D-41B1-99CD-08B5B808FCD3}" type="slidenum">
              <a:rPr lang="ru-RU" altLang="ru-RU" sz="2000" b="1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/>
              <a:t>29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Группа 1"/>
          <p:cNvGrpSpPr>
            <a:grpSpLocks/>
          </p:cNvGrpSpPr>
          <p:nvPr/>
        </p:nvGrpSpPr>
        <p:grpSpPr bwMode="auto">
          <a:xfrm>
            <a:off x="5853112" y="3467100"/>
            <a:ext cx="3043238" cy="2875191"/>
            <a:chOff x="7947025" y="3467100"/>
            <a:chExt cx="4057650" cy="2875191"/>
          </a:xfrm>
        </p:grpSpPr>
        <p:sp>
          <p:nvSpPr>
            <p:cNvPr id="3084" name="TextBox 21"/>
            <p:cNvSpPr txBox="1">
              <a:spLocks noChangeArrowheads="1"/>
            </p:cNvSpPr>
            <p:nvPr/>
          </p:nvSpPr>
          <p:spPr bwMode="auto">
            <a:xfrm>
              <a:off x="8002588" y="4489450"/>
              <a:ext cx="4002087" cy="694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7751" tIns="38876" rIns="77751" bIns="38876">
              <a:spAutoFit/>
            </a:bodyPr>
            <a:lstStyle/>
            <a:p>
              <a:pPr marL="182563">
                <a:lnSpc>
                  <a:spcPts val="1188"/>
                </a:lnSpc>
                <a:buFont typeface="Arial" pitchFamily="34" charset="0"/>
                <a:buNone/>
              </a:pPr>
              <a:r>
                <a:rPr lang="ru-RU" altLang="ru-RU" sz="1200" b="1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Информационно-аналитическая поддержка принятия решений </a:t>
              </a:r>
              <a:r>
                <a:rPr lang="ru-RU" altLang="ru-RU" sz="1200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в сфере государственного управления и местного самоуправления</a:t>
              </a:r>
            </a:p>
          </p:txBody>
        </p:sp>
        <p:sp>
          <p:nvSpPr>
            <p:cNvPr id="3085" name="TextBox 23"/>
            <p:cNvSpPr txBox="1">
              <a:spLocks noChangeArrowheads="1"/>
            </p:cNvSpPr>
            <p:nvPr/>
          </p:nvSpPr>
          <p:spPr bwMode="auto">
            <a:xfrm>
              <a:off x="8002588" y="3489325"/>
              <a:ext cx="3994150" cy="694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7751" tIns="38876" rIns="77751" bIns="38876">
              <a:spAutoFit/>
            </a:bodyPr>
            <a:lstStyle/>
            <a:p>
              <a:pPr marL="182563">
                <a:lnSpc>
                  <a:spcPts val="1188"/>
                </a:lnSpc>
                <a:buFont typeface="Arial" pitchFamily="34" charset="0"/>
                <a:buNone/>
              </a:pPr>
              <a:r>
                <a:rPr lang="ru-RU" altLang="ru-RU" sz="1200" b="1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Мониторинг и анализ процессов, происходящих в реальном секторе экономики</a:t>
              </a:r>
              <a:r>
                <a:rPr lang="ru-RU" altLang="ru-RU" sz="1200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, финансово-банковской и социальной сферах</a:t>
              </a:r>
            </a:p>
          </p:txBody>
        </p:sp>
        <p:sp>
          <p:nvSpPr>
            <p:cNvPr id="3086" name="TextBox 25"/>
            <p:cNvSpPr txBox="1">
              <a:spLocks noChangeArrowheads="1"/>
            </p:cNvSpPr>
            <p:nvPr/>
          </p:nvSpPr>
          <p:spPr bwMode="auto">
            <a:xfrm>
              <a:off x="8002588" y="5494338"/>
              <a:ext cx="4002087" cy="847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77751" tIns="38876" rIns="77751" bIns="38876">
              <a:spAutoFit/>
            </a:bodyPr>
            <a:lstStyle/>
            <a:p>
              <a:pPr marL="182563">
                <a:lnSpc>
                  <a:spcPts val="1188"/>
                </a:lnSpc>
                <a:buFont typeface="Arial" pitchFamily="34" charset="0"/>
                <a:buNone/>
              </a:pPr>
              <a:r>
                <a:rPr lang="ru-RU" altLang="ru-RU" sz="1200" b="1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Мониторинг, анализ и контроль за достижением целевых значений показателей</a:t>
              </a:r>
              <a:r>
                <a:rPr lang="ru-RU" altLang="ru-RU" sz="1200" i="1">
                  <a:solidFill>
                    <a:srgbClr val="1F4E79"/>
                  </a:solidFill>
                  <a:latin typeface="Times New Roman" panose="02020603050405020304" pitchFamily="18" charset="0"/>
                  <a:ea typeface="MS PGothic" pitchFamily="34" charset="-128"/>
                  <a:cs typeface="Times New Roman" panose="02020603050405020304" pitchFamily="18" charset="0"/>
                </a:rPr>
                <a:t>, предусмотренных «майскими» указами Президента Российской Федерации</a:t>
              </a:r>
            </a:p>
          </p:txBody>
        </p:sp>
        <p:pic>
          <p:nvPicPr>
            <p:cNvPr id="3087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54963" y="3467100"/>
              <a:ext cx="249237" cy="223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8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47025" y="5541963"/>
              <a:ext cx="249238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9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947025" y="4475163"/>
              <a:ext cx="249238" cy="22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8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6375" y="1239839"/>
            <a:ext cx="186929" cy="22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9" name="Нижний колонтитул 3"/>
          <p:cNvSpPr txBox="1">
            <a:spLocks noGrp="1"/>
          </p:cNvSpPr>
          <p:nvPr/>
        </p:nvSpPr>
        <p:spPr bwMode="auto">
          <a:xfrm>
            <a:off x="48743" y="-31634"/>
            <a:ext cx="8208912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ГОСУДАРСТВЕННАЯ АВТОМАТИЗИРОВАННАЯ </a:t>
            </a:r>
          </a:p>
          <a:p>
            <a:pPr algn="just"/>
            <a: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ИНФОРМАЦИОННАЯ СИСТЕМА «УПРАВЛЕНИЕ» </a:t>
            </a:r>
          </a:p>
          <a:p>
            <a:pPr algn="just"/>
            <a: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Lucida Grande"/>
              </a:rPr>
              <a:t>(ПОСТАНОВЛЕНИЕ ПРАВИТЕЛЬСТВА РФ ОТ 25 ДЕКАБРЯ 2009 Г. № 1088) </a:t>
            </a:r>
            <a:endParaRPr lang="en-US" alt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  <p:pic>
        <p:nvPicPr>
          <p:cNvPr id="3080" name="Picture 1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2132856"/>
            <a:ext cx="3901679" cy="287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051720" y="3861048"/>
            <a:ext cx="3700463" cy="2547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Прямоугольник 15"/>
          <p:cNvSpPr/>
          <p:nvPr/>
        </p:nvSpPr>
        <p:spPr>
          <a:xfrm>
            <a:off x="3084910" y="2276475"/>
            <a:ext cx="844153" cy="904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320779" y="3779839"/>
            <a:ext cx="844153" cy="904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7274"/>
            <a:ext cx="6319614" cy="853976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НОРМАТИВНО-ПРАВОВАЯ БАЗА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484784"/>
            <a:ext cx="8229600" cy="4824536"/>
          </a:xfrm>
        </p:spPr>
        <p:txBody>
          <a:bodyPr/>
          <a:lstStyle/>
          <a:p>
            <a:pPr marL="342900" indent="-342900" algn="just">
              <a:buFont typeface="+mj-lt"/>
              <a:buAutoNum type="arabicPeriod"/>
            </a:pPr>
            <a:r>
              <a:rPr lang="ru-RU" sz="16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Федеральный закон от 27.07.2006 N 149-ФЗ (ред. от 31.07.2023) "Об информации, информационных технологиях и о защите информации" (с </a:t>
            </a:r>
            <a:r>
              <a:rPr lang="ru-RU" sz="1600" b="1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изм</a:t>
            </a:r>
            <a:r>
              <a:rPr lang="ru-RU" sz="1600" b="1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. и доп., вступ. в силу с 01.10.2023)</a:t>
            </a:r>
            <a:endParaRPr lang="ru-RU" sz="16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№390 от 09.12.2013 «Об утверждении требований к информационным системам организаций, подключаемых к инфраструктуре, обеспечивающей информационно-технологическое взаимодействие информационных систем, используемых для предоставления государственных и муниципальных услуг в электронной форме»(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СВЯЗИ И МАССОВЫХ КОММУНИКАЦИЙ РОССИЙСКОЙ ФЕДЕРАЦИИ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Приказ ФСТЭК России от 11 февраля 2013 г. № 17 «Об утверждении требований о защите информации, не составляющей государственную тайну, содержащейся в государственных информационных системах».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от 27.07.2006 г. №152-ФЗ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персональных данных«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№63-ФЗ "Об электронной подписи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от 28 июня 2014 года № 172-ФЗ</a:t>
            </a:r>
            <a:b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 стратегическом планировании в Российской Федерации»</a:t>
            </a: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3</a:t>
            </a:fld>
            <a:endParaRPr lang="ru-RU" altLang="ru-RU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72475" y="5636273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B5D650D2-DAFA-47E9-ADE1-757CF399E210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30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99" name="Нижний колонтитул 3"/>
          <p:cNvSpPr txBox="1">
            <a:spLocks noGrp="1"/>
          </p:cNvSpPr>
          <p:nvPr/>
        </p:nvSpPr>
        <p:spPr bwMode="auto">
          <a:xfrm>
            <a:off x="25794" y="-62110"/>
            <a:ext cx="8064896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itchFamily="34" charset="0"/>
              </a:rPr>
              <a:t>ПОСТАНОВЛЕНИЕ ПРАВИТЕЛЬСТВА РФ ОТ 25 ДЕКАБРЯ 2009 Г. № 1088</a:t>
            </a:r>
            <a:endParaRPr lang="ru-RU" altLang="ru-RU" sz="1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1768475" y="4553770"/>
            <a:ext cx="1410891" cy="1179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Оператор системы</a:t>
            </a:r>
          </a:p>
        </p:txBody>
      </p:sp>
      <p:sp>
        <p:nvSpPr>
          <p:cNvPr id="5" name="Прямоугольная выноска 4"/>
          <p:cNvSpPr/>
          <p:nvPr/>
        </p:nvSpPr>
        <p:spPr>
          <a:xfrm>
            <a:off x="1781572" y="3933056"/>
            <a:ext cx="1397794" cy="504058"/>
          </a:xfrm>
          <a:prstGeom prst="wedgeRectCallout">
            <a:avLst>
              <a:gd name="adj1" fmla="val 10390"/>
              <a:gd name="adj2" fmla="val 83963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Казначейство </a:t>
            </a:r>
          </a:p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России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6533357" y="4637907"/>
            <a:ext cx="1413272" cy="10478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данных</a:t>
            </a:r>
          </a:p>
        </p:txBody>
      </p:sp>
      <p:sp>
        <p:nvSpPr>
          <p:cNvPr id="8" name="Прямоугольная выноска 7"/>
          <p:cNvSpPr/>
          <p:nvPr/>
        </p:nvSpPr>
        <p:spPr>
          <a:xfrm>
            <a:off x="6534547" y="3933056"/>
            <a:ext cx="1412081" cy="576066"/>
          </a:xfrm>
          <a:prstGeom prst="wedgeRectCallout">
            <a:avLst>
              <a:gd name="adj1" fmla="val 10390"/>
              <a:gd name="adj2" fmla="val 83963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РОИВ и ОМСУ</a:t>
            </a: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062935" y="4637907"/>
            <a:ext cx="1282303" cy="1047849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Предоставление данных и запрос информации</a:t>
            </a:r>
          </a:p>
        </p:txBody>
      </p:sp>
      <p:sp>
        <p:nvSpPr>
          <p:cNvPr id="10" name="Прямоугольная выноска 9"/>
          <p:cNvSpPr/>
          <p:nvPr/>
        </p:nvSpPr>
        <p:spPr>
          <a:xfrm>
            <a:off x="5065316" y="3933056"/>
            <a:ext cx="1285875" cy="576066"/>
          </a:xfrm>
          <a:prstGeom prst="wedgeRectCallout">
            <a:avLst>
              <a:gd name="adj1" fmla="val 10390"/>
              <a:gd name="adj2" fmla="val 83963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Федеральные органы власти</a:t>
            </a:r>
          </a:p>
        </p:txBody>
      </p:sp>
      <p:sp>
        <p:nvSpPr>
          <p:cNvPr id="11" name="Скругленный прямоугольник 10"/>
          <p:cNvSpPr/>
          <p:nvPr/>
        </p:nvSpPr>
        <p:spPr>
          <a:xfrm>
            <a:off x="3438922" y="4553770"/>
            <a:ext cx="1397794" cy="117948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</a:t>
            </a:r>
            <a:b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</a:t>
            </a:r>
          </a:p>
        </p:txBody>
      </p:sp>
      <p:sp>
        <p:nvSpPr>
          <p:cNvPr id="12" name="Прямоугольная выноска 11"/>
          <p:cNvSpPr/>
          <p:nvPr/>
        </p:nvSpPr>
        <p:spPr>
          <a:xfrm>
            <a:off x="3438922" y="3933058"/>
            <a:ext cx="1397794" cy="504056"/>
          </a:xfrm>
          <a:prstGeom prst="wedgeRectCallout">
            <a:avLst>
              <a:gd name="adj1" fmla="val 10390"/>
              <a:gd name="adj2" fmla="val 83963"/>
            </a:avLst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Минэкономразвития России</a:t>
            </a:r>
          </a:p>
        </p:txBody>
      </p:sp>
      <p:sp>
        <p:nvSpPr>
          <p:cNvPr id="4108" name="Прямоугольник 1"/>
          <p:cNvSpPr>
            <a:spLocks noChangeArrowheads="1"/>
          </p:cNvSpPr>
          <p:nvPr/>
        </p:nvSpPr>
        <p:spPr bwMode="auto">
          <a:xfrm>
            <a:off x="937022" y="1084263"/>
            <a:ext cx="7909322" cy="293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ГАС "Управление" предназначена для решения следующих задач:</a:t>
            </a:r>
          </a:p>
          <a:p>
            <a:pPr algn="just"/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а) обеспечение информационно-аналитической поддержки принятия органами государственной власти Российской Федерации и органами местного самоуправления решений в сфере государственного управления и местного самоуправления, а также планирования деятельности этих органов;</a:t>
            </a:r>
          </a:p>
          <a:p>
            <a:pPr algn="just">
              <a:spcBef>
                <a:spcPts val="600"/>
              </a:spcBef>
            </a:pP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б) осуществление мониторинга, анализа и контроля за исполнением принятых органами государственной власти Российской Федерации и органами местного самоуправления решений, в том числе за реализацией государственных программ Российской Федерации, основных направлений деятельности Правительства Российской Федерации и выполнения приоритетных национальных проектов;</a:t>
            </a:r>
          </a:p>
          <a:p>
            <a:pPr algn="just">
              <a:spcBef>
                <a:spcPts val="600"/>
              </a:spcBef>
            </a:pPr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772816"/>
            <a:ext cx="8229600" cy="3649592"/>
          </a:xfrm>
        </p:spPr>
        <p:txBody>
          <a:bodyPr>
            <a:normAutofit fontScale="70000" lnSpcReduction="20000"/>
          </a:bodyPr>
          <a:lstStyle/>
          <a:p>
            <a:pPr algn="just">
              <a:spcBef>
                <a:spcPts val="600"/>
              </a:spcBef>
              <a:buNone/>
            </a:pPr>
            <a:r>
              <a:rPr lang="ru-RU" alt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ГАС "Управление" предназначена для решения следующих задач:</a:t>
            </a:r>
          </a:p>
          <a:p>
            <a:pPr algn="just">
              <a:spcBef>
                <a:spcPts val="600"/>
              </a:spcBef>
              <a:buNone/>
            </a:pP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buNone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в) осуществление мониторинга и анализа процессов, происходящих в реальном секторе экономики, финансово-банковской и социальной сферах, а также социально-экономического развития субъектов Российской Федерации;</a:t>
            </a:r>
          </a:p>
          <a:p>
            <a:pPr algn="just">
              <a:spcBef>
                <a:spcPts val="600"/>
              </a:spcBef>
              <a:buNone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г) обеспечение оценки эффективности деятельности органов исполнительной власти субъектов Российской Федерации и органов местного самоуправления;</a:t>
            </a:r>
          </a:p>
          <a:p>
            <a:pPr algn="just">
              <a:spcBef>
                <a:spcPts val="600"/>
              </a:spcBef>
              <a:buNone/>
            </a:pPr>
            <a:r>
              <a:rPr lang="ru-RU" alt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</a:t>
            </a: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осуществление мониторинга, анализа и контроля за достижением целевых значений показателей, предусмотренных в указах Президента Российской Федерации от 7 мая 2012 г. N 596 - 606, в разрезе субъектов Российской Федерации, а также за реализацией мероприятий, направленных на их достижение.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/>
        </p:nvSpPr>
        <p:spPr bwMode="auto">
          <a:xfrm>
            <a:off x="32063" y="-99392"/>
            <a:ext cx="8064896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itchFamily="34" charset="0"/>
              </a:rPr>
              <a:t>ПОСТАНОВЛЕНИЕ ПРАВИТЕЛЬСТВА РФ ОТ 25 ДЕКАБРЯ 2009 Г. № 1088</a:t>
            </a:r>
            <a:endParaRPr lang="ru-RU" altLang="ru-RU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188480" y="610960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FBA81E8F-BA4C-45B1-847B-7700BD5C21D3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32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Прямоугольник 2"/>
          <p:cNvSpPr>
            <a:spLocks noChangeArrowheads="1"/>
          </p:cNvSpPr>
          <p:nvPr/>
        </p:nvSpPr>
        <p:spPr bwMode="auto">
          <a:xfrm>
            <a:off x="14568" y="588"/>
            <a:ext cx="722172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ГАС «УПРАВЛЕНИЕ» - ЕДИНАЯ ТОЧКА ОБМЕНА (ЗАПРОСА) АНАЛИТИЧЕСКОЙ ИНФОРМАЦИИ, СОКРАЩЕНИЕ ДУБЛИРОВАНИЯ ЗАПРОСОВ ПОКАЗАТЕЛЕЙ ОРГАНАМИ ГОСУДАРСТВЕННОЙ ВЛАСТИ У СУБЪЕКТОВ РОССИЙСКОЙ ФЕДЕРАЦИИ И МУНИЦИПАЛЬНЫХ ОБРАЗОВАНИЙ</a:t>
            </a:r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 cstate="print"/>
          <a:srcRect l="32056" t="32585" r="16423" b="17735"/>
          <a:stretch>
            <a:fillRect/>
          </a:stretch>
        </p:blipFill>
        <p:spPr bwMode="auto">
          <a:xfrm>
            <a:off x="302599" y="1886106"/>
            <a:ext cx="3560266" cy="2868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9023" y="1886106"/>
            <a:ext cx="4610051" cy="293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6" name="TextBox 29"/>
          <p:cNvSpPr txBox="1">
            <a:spLocks noChangeArrowheads="1"/>
          </p:cNvSpPr>
          <p:nvPr/>
        </p:nvSpPr>
        <p:spPr bwMode="auto">
          <a:xfrm>
            <a:off x="578005" y="1234389"/>
            <a:ext cx="2569369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600" b="1">
                <a:solidFill>
                  <a:srgbClr val="FF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до ГАС «Управление</a:t>
            </a:r>
          </a:p>
        </p:txBody>
      </p:sp>
      <p:sp>
        <p:nvSpPr>
          <p:cNvPr id="5127" name="TextBox 30"/>
          <p:cNvSpPr txBox="1">
            <a:spLocks noChangeArrowheads="1"/>
          </p:cNvSpPr>
          <p:nvPr/>
        </p:nvSpPr>
        <p:spPr bwMode="auto">
          <a:xfrm>
            <a:off x="5088093" y="1234389"/>
            <a:ext cx="315396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600" b="1">
                <a:solidFill>
                  <a:srgbClr val="FF0000"/>
                </a:solidFill>
                <a:latin typeface="Times New Roman" panose="02020603050405020304" pitchFamily="18" charset="0"/>
                <a:ea typeface="MS PGothic" pitchFamily="34" charset="-128"/>
                <a:cs typeface="Times New Roman" panose="02020603050405020304" pitchFamily="18" charset="0"/>
              </a:rPr>
              <a:t>реализация в ГАС «Управление»</a:t>
            </a:r>
          </a:p>
        </p:txBody>
      </p:sp>
      <p:sp>
        <p:nvSpPr>
          <p:cNvPr id="5128" name="Прямоугольник 1"/>
          <p:cNvSpPr>
            <a:spLocks noChangeArrowheads="1"/>
          </p:cNvSpPr>
          <p:nvPr/>
        </p:nvSpPr>
        <p:spPr bwMode="auto">
          <a:xfrm>
            <a:off x="14568" y="5054458"/>
            <a:ext cx="8964488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Федеральные органы исполнительной власти осуществляют запрос сведений у федеральных органов исполнительной власти, органов государственных внебюджетных фондов, органов исполнительной власти субъектов Российской Федерации и органов местного самоуправления </a:t>
            </a:r>
            <a:r>
              <a:rPr lang="ru-RU" altLang="ru-RU" sz="1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исключительно</a:t>
            </a: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через систему «Управление» ( 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подпункт г) пункта 15 раздела </a:t>
            </a:r>
            <a:r>
              <a:rPr lang="en-US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Положения «О государственной автоматизированной информационной системе «Управление», утвержденного постановлением Российской Федерации </a:t>
            </a:r>
            <a:b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 25 декабря 2009 г. № 1088).</a:t>
            </a:r>
          </a:p>
          <a:p>
            <a:pPr algn="just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A514BA18-7126-4FD4-90B1-E32AC510202D}" type="slidenum">
              <a:rPr lang="ru-RU" altLang="ru-RU" sz="2000" b="1" smtClean="0">
                <a:solidFill>
                  <a:srgbClr val="898989"/>
                </a:solidFill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33</a:t>
            </a:fld>
            <a:endParaRPr lang="ru-RU" altLang="ru-RU" sz="2000" b="1">
              <a:solidFill>
                <a:srgbClr val="898989"/>
              </a:solidFill>
            </a:endParaRPr>
          </a:p>
        </p:txBody>
      </p:sp>
      <p:sp>
        <p:nvSpPr>
          <p:cNvPr id="6147" name="Нижний колонтитул 3"/>
          <p:cNvSpPr txBox="1">
            <a:spLocks noGrp="1"/>
          </p:cNvSpPr>
          <p:nvPr/>
        </p:nvSpPr>
        <p:spPr bwMode="auto">
          <a:xfrm>
            <a:off x="467544" y="548680"/>
            <a:ext cx="8064896" cy="94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altLang="ru-RU" b="1" dirty="0">
                <a:latin typeface="Trebuchet MS" pitchFamily="34" charset="0"/>
                <a:cs typeface="Times New Roman" pitchFamily="18" charset="0"/>
                <a:sym typeface="Arial" pitchFamily="34" charset="0"/>
              </a:rPr>
              <a:t>Способы передачи значений показателей в ГАС «Управление»</a:t>
            </a:r>
          </a:p>
        </p:txBody>
      </p:sp>
      <p:pic>
        <p:nvPicPr>
          <p:cNvPr id="614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556792"/>
            <a:ext cx="7200800" cy="5161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Выноска-облако 4"/>
          <p:cNvSpPr/>
          <p:nvPr/>
        </p:nvSpPr>
        <p:spPr>
          <a:xfrm>
            <a:off x="7020272" y="3284984"/>
            <a:ext cx="1433513" cy="477838"/>
          </a:xfrm>
          <a:prstGeom prst="cloudCallout">
            <a:avLst>
              <a:gd name="adj1" fmla="val -38377"/>
              <a:gd name="adj2" fmla="val 104605"/>
            </a:avLst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dirty="0">
                <a:solidFill>
                  <a:schemeClr val="tx1"/>
                </a:solidFill>
              </a:rPr>
              <a:t>ЕСИА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Нижний колонтитул 3"/>
          <p:cNvSpPr txBox="1">
            <a:spLocks noGrp="1"/>
          </p:cNvSpPr>
          <p:nvPr/>
        </p:nvSpPr>
        <p:spPr bwMode="auto">
          <a:xfrm>
            <a:off x="90537" y="-29368"/>
            <a:ext cx="7416824" cy="95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itchFamily="34" charset="0"/>
              </a:rPr>
              <a:t>ПОДКЛЮЧЕНИЕ ПОЛЬЗОВАТЕЛЕЙ К ГАС «УПРАВЛЕНИЕ»</a:t>
            </a:r>
          </a:p>
        </p:txBody>
      </p:sp>
      <p:sp>
        <p:nvSpPr>
          <p:cNvPr id="8195" name="Прямоугольник 10"/>
          <p:cNvSpPr>
            <a:spLocks noChangeArrowheads="1"/>
          </p:cNvSpPr>
          <p:nvPr/>
        </p:nvSpPr>
        <p:spPr bwMode="auto">
          <a:xfrm>
            <a:off x="7129463" y="3602038"/>
            <a:ext cx="1473994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Техническая поддержка пользователей</a:t>
            </a:r>
            <a:endParaRPr lang="en-US" altLang="ru-R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тел.: +7 (495) 760-97-88</a:t>
            </a:r>
          </a:p>
          <a:p>
            <a:pPr algn="ctr"/>
            <a:r>
              <a:rPr lang="en-US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-mail: gasu@roskazna.ru</a:t>
            </a:r>
            <a:endParaRPr lang="en-US" altLang="ru-R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altLang="ru-RU" sz="11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6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1A08145E-8A34-48DC-B963-21F58514A6F2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34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97" name="Прямоугольник 1"/>
          <p:cNvSpPr>
            <a:spLocks noChangeArrowheads="1"/>
          </p:cNvSpPr>
          <p:nvPr/>
        </p:nvSpPr>
        <p:spPr bwMode="auto">
          <a:xfrm>
            <a:off x="7123510" y="2011364"/>
            <a:ext cx="1388269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Минкомсвязь России</a:t>
            </a:r>
          </a:p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ЕСИА</a:t>
            </a:r>
          </a:p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тел.: +7 (495) 727-00-99</a:t>
            </a:r>
          </a:p>
          <a:p>
            <a:pPr algn="ctr"/>
            <a:r>
              <a:rPr lang="ru-RU" altLang="ru-RU" sz="1100" i="1">
                <a:latin typeface="Times New Roman" panose="02020603050405020304" pitchFamily="18" charset="0"/>
                <a:cs typeface="Times New Roman" panose="02020603050405020304" pitchFamily="18" charset="0"/>
              </a:rPr>
              <a:t>е-mail: esia@gosuslugi.ru</a:t>
            </a:r>
          </a:p>
        </p:txBody>
      </p:sp>
      <p:sp>
        <p:nvSpPr>
          <p:cNvPr id="8198" name="Прямоугольник 1"/>
          <p:cNvSpPr>
            <a:spLocks noChangeArrowheads="1"/>
          </p:cNvSpPr>
          <p:nvPr/>
        </p:nvSpPr>
        <p:spPr bwMode="auto">
          <a:xfrm>
            <a:off x="5248275" y="1004888"/>
            <a:ext cx="37623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Регламент подключения</a:t>
            </a:r>
            <a:r>
              <a:rPr lang="en-US" altLang="ru-RU" sz="16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16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ru-RU" sz="1600">
                <a:latin typeface="Times New Roman" panose="02020603050405020304" pitchFamily="18" charset="0"/>
                <a:cs typeface="Times New Roman" panose="02020603050405020304" pitchFamily="18" charset="0"/>
              </a:rPr>
              <a:t>http://gasu.gov.ru/documents-connection</a:t>
            </a:r>
            <a:endParaRPr lang="ru-RU" altLang="ru-RU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5387578" y="957264"/>
            <a:ext cx="3470672" cy="70008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 bwMode="auto">
          <a:xfrm>
            <a:off x="180976" y="4653136"/>
            <a:ext cx="2014760" cy="194421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Установить на рабочее место пользователя:</a:t>
            </a:r>
          </a:p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Интернет браузеры (</a:t>
            </a:r>
            <a:r>
              <a:rPr 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Explorer </a:t>
            </a: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или </a:t>
            </a:r>
            <a:r>
              <a:rPr lang="en-US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Crypto Pro Fox</a:t>
            </a: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Крипто-Про, Сертификат</a:t>
            </a:r>
          </a:p>
        </p:txBody>
      </p:sp>
      <p:sp>
        <p:nvSpPr>
          <p:cNvPr id="15" name="Прямоугольник 14"/>
          <p:cNvSpPr/>
          <p:nvPr/>
        </p:nvSpPr>
        <p:spPr bwMode="auto">
          <a:xfrm>
            <a:off x="159544" y="2162175"/>
            <a:ext cx="1964184" cy="10556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Зарегистрироваться в ЕСИА как физлицо</a:t>
            </a:r>
          </a:p>
        </p:txBody>
      </p:sp>
      <p:sp>
        <p:nvSpPr>
          <p:cNvPr id="16" name="Прямоугольник 15"/>
          <p:cNvSpPr/>
          <p:nvPr/>
        </p:nvSpPr>
        <p:spPr bwMode="auto">
          <a:xfrm>
            <a:off x="2809875" y="2454275"/>
            <a:ext cx="1978149" cy="7635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Зарегистрировать в ЕСИА должностное лицо</a:t>
            </a:r>
          </a:p>
        </p:txBody>
      </p:sp>
      <p:sp>
        <p:nvSpPr>
          <p:cNvPr id="8203" name="TextBox 2"/>
          <p:cNvSpPr txBox="1">
            <a:spLocks noChangeArrowheads="1"/>
          </p:cNvSpPr>
          <p:nvPr/>
        </p:nvSpPr>
        <p:spPr bwMode="auto">
          <a:xfrm>
            <a:off x="0" y="1268760"/>
            <a:ext cx="196334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Пользователь </a:t>
            </a:r>
          </a:p>
          <a:p>
            <a:pPr algn="ctr"/>
            <a: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(должностное лицо ОГВ </a:t>
            </a:r>
            <a:b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ОМСУ)</a:t>
            </a:r>
          </a:p>
        </p:txBody>
      </p:sp>
      <p:sp>
        <p:nvSpPr>
          <p:cNvPr id="8204" name="TextBox 8"/>
          <p:cNvSpPr txBox="1">
            <a:spLocks noChangeArrowheads="1"/>
          </p:cNvSpPr>
          <p:nvPr/>
        </p:nvSpPr>
        <p:spPr bwMode="auto">
          <a:xfrm>
            <a:off x="2411760" y="1268760"/>
            <a:ext cx="27074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Администратор профиля ОГВ и ОМСУ</a:t>
            </a:r>
            <a:b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в ЕСИА (в каждом ведомстве свой)</a:t>
            </a:r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2811066" y="3613150"/>
            <a:ext cx="1976958" cy="7635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Назначить в ЕСИА права доступа к ГАС «Управление»</a:t>
            </a:r>
          </a:p>
        </p:txBody>
      </p:sp>
      <p:cxnSp>
        <p:nvCxnSpPr>
          <p:cNvPr id="8206" name="Соединительная линия уступом 10"/>
          <p:cNvCxnSpPr>
            <a:cxnSpLocks noChangeShapeType="1"/>
            <a:endCxn id="16" idx="1"/>
          </p:cNvCxnSpPr>
          <p:nvPr/>
        </p:nvCxnSpPr>
        <p:spPr bwMode="auto">
          <a:xfrm flipV="1">
            <a:off x="1935957" y="2836069"/>
            <a:ext cx="873918" cy="794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arrow" w="med" len="med"/>
          </a:ln>
        </p:spPr>
      </p:cxnSp>
      <p:cxnSp>
        <p:nvCxnSpPr>
          <p:cNvPr id="8207" name="Соединительная линия уступом 13"/>
          <p:cNvCxnSpPr>
            <a:cxnSpLocks noChangeShapeType="1"/>
            <a:stCxn id="16" idx="2"/>
            <a:endCxn id="19" idx="0"/>
          </p:cNvCxnSpPr>
          <p:nvPr/>
        </p:nvCxnSpPr>
        <p:spPr bwMode="auto">
          <a:xfrm rot="16200000" flipH="1">
            <a:off x="3601604" y="3415208"/>
            <a:ext cx="395287" cy="595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arrow" w="med" len="med"/>
          </a:ln>
        </p:spPr>
      </p:cxnSp>
      <p:cxnSp>
        <p:nvCxnSpPr>
          <p:cNvPr id="8208" name="Соединительная линия уступом 15"/>
          <p:cNvCxnSpPr>
            <a:cxnSpLocks noChangeShapeType="1"/>
            <a:stCxn id="19" idx="1"/>
          </p:cNvCxnSpPr>
          <p:nvPr/>
        </p:nvCxnSpPr>
        <p:spPr bwMode="auto">
          <a:xfrm rot="10800000" flipV="1">
            <a:off x="1956202" y="3994944"/>
            <a:ext cx="854865" cy="794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arrow" w="med" len="med"/>
          </a:ln>
        </p:spPr>
      </p:cxnSp>
      <p:cxnSp>
        <p:nvCxnSpPr>
          <p:cNvPr id="8209" name="Соединительная линия уступом 17"/>
          <p:cNvCxnSpPr>
            <a:cxnSpLocks noChangeShapeType="1"/>
          </p:cNvCxnSpPr>
          <p:nvPr/>
        </p:nvCxnSpPr>
        <p:spPr bwMode="auto">
          <a:xfrm rot="16200000" flipH="1">
            <a:off x="636587" y="4423569"/>
            <a:ext cx="865188" cy="0"/>
          </a:xfrm>
          <a:prstGeom prst="bentConnector3">
            <a:avLst>
              <a:gd name="adj1" fmla="val 50000"/>
            </a:avLst>
          </a:prstGeom>
          <a:noFill/>
          <a:ln w="28575" algn="ctr">
            <a:solidFill>
              <a:srgbClr val="0099FF"/>
            </a:solidFill>
            <a:round/>
            <a:headEnd/>
            <a:tailEnd type="arrow" w="med" len="med"/>
          </a:ln>
        </p:spPr>
      </p:cxnSp>
      <p:cxnSp>
        <p:nvCxnSpPr>
          <p:cNvPr id="8210" name="Прямая соединительная линия 20"/>
          <p:cNvCxnSpPr>
            <a:cxnSpLocks noChangeShapeType="1"/>
          </p:cNvCxnSpPr>
          <p:nvPr/>
        </p:nvCxnSpPr>
        <p:spPr bwMode="auto">
          <a:xfrm>
            <a:off x="2274094" y="1296988"/>
            <a:ext cx="0" cy="5211762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</p:spPr>
      </p:cxnSp>
      <p:cxnSp>
        <p:nvCxnSpPr>
          <p:cNvPr id="8211" name="Прямая соединительная линия 24"/>
          <p:cNvCxnSpPr>
            <a:cxnSpLocks noChangeShapeType="1"/>
          </p:cNvCxnSpPr>
          <p:nvPr/>
        </p:nvCxnSpPr>
        <p:spPr bwMode="auto">
          <a:xfrm>
            <a:off x="5043488" y="1589089"/>
            <a:ext cx="0" cy="4854575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ot"/>
            <a:round/>
            <a:headEnd/>
            <a:tailEnd/>
          </a:ln>
        </p:spPr>
      </p:cxnSp>
      <p:sp>
        <p:nvSpPr>
          <p:cNvPr id="31" name="Прямоугольник 30"/>
          <p:cNvSpPr/>
          <p:nvPr/>
        </p:nvSpPr>
        <p:spPr bwMode="auto">
          <a:xfrm>
            <a:off x="5148064" y="2011364"/>
            <a:ext cx="1499196" cy="765175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Консультации по регистрации в ЕСИА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Прямоугольник 31"/>
          <p:cNvSpPr/>
          <p:nvPr/>
        </p:nvSpPr>
        <p:spPr bwMode="auto">
          <a:xfrm>
            <a:off x="5076056" y="3022600"/>
            <a:ext cx="1571204" cy="76358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Консультации получению ЭП и работе с ЭП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Прямоугольник 32"/>
          <p:cNvSpPr/>
          <p:nvPr/>
        </p:nvSpPr>
        <p:spPr bwMode="auto">
          <a:xfrm>
            <a:off x="5148064" y="4051300"/>
            <a:ext cx="1506340" cy="763588"/>
          </a:xfrm>
          <a:prstGeom prst="rect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defTabSz="957263"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/>
              </a:rPr>
              <a:t>Консультации по настройке АРМ пользователя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Picture 4" descr="http://im6-tub-ru.yandex.net/i?id=247457846-20-72&amp;n=21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8064" y="2060848"/>
            <a:ext cx="185034" cy="2467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://im6-tub-ru.yandex.net/i?id=247457846-20-72&amp;n=21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76056" y="3140968"/>
            <a:ext cx="185034" cy="2467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://im6-tub-ru.yandex.net/i?id=247457846-20-72&amp;n=21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8064" y="4005064"/>
            <a:ext cx="185034" cy="24671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/>
          <p:cNvSpPr/>
          <p:nvPr/>
        </p:nvSpPr>
        <p:spPr bwMode="auto">
          <a:xfrm>
            <a:off x="173832" y="3356992"/>
            <a:ext cx="1949896" cy="111817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 defTabSz="957263">
              <a:defRPr/>
            </a:pPr>
            <a:r>
              <a:rPr lang="ru-RU" sz="14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Лично получить в УЦ сертификат ЭП* для организации защищенного соединения</a:t>
            </a:r>
          </a:p>
        </p:txBody>
      </p:sp>
      <p:sp>
        <p:nvSpPr>
          <p:cNvPr id="4" name="Правая фигурная скобка 3"/>
          <p:cNvSpPr/>
          <p:nvPr/>
        </p:nvSpPr>
        <p:spPr>
          <a:xfrm>
            <a:off x="6655594" y="2992439"/>
            <a:ext cx="354806" cy="19700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Правая фигурная скобка 41"/>
          <p:cNvSpPr/>
          <p:nvPr/>
        </p:nvSpPr>
        <p:spPr>
          <a:xfrm>
            <a:off x="6653213" y="1900239"/>
            <a:ext cx="354806" cy="98583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21" name="Прямоугольник 10"/>
          <p:cNvSpPr>
            <a:spLocks noChangeArrowheads="1"/>
          </p:cNvSpPr>
          <p:nvPr/>
        </p:nvSpPr>
        <p:spPr bwMode="auto">
          <a:xfrm>
            <a:off x="2555776" y="5373216"/>
            <a:ext cx="2232248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altLang="ru-R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- Квалифицированная подпись аккредитованного </a:t>
            </a:r>
            <a:r>
              <a:rPr lang="ru-RU" altLang="ru-RU" sz="9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Минкомсвязью</a:t>
            </a:r>
            <a:r>
              <a:rPr lang="ru-RU" altLang="ru-RU" sz="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России удостоверяющего центра</a:t>
            </a:r>
          </a:p>
        </p:txBody>
      </p:sp>
      <p:sp>
        <p:nvSpPr>
          <p:cNvPr id="8222" name="Прямоугольник 1"/>
          <p:cNvSpPr>
            <a:spLocks noChangeArrowheads="1"/>
          </p:cNvSpPr>
          <p:nvPr/>
        </p:nvSpPr>
        <p:spPr bwMode="auto">
          <a:xfrm>
            <a:off x="5148064" y="5095875"/>
            <a:ext cx="1584176" cy="1169551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57263"/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Консультации по методическим вопросам и предоставлению показателей </a:t>
            </a:r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23" name="Прямоугольник 2"/>
          <p:cNvSpPr>
            <a:spLocks noChangeArrowheads="1"/>
          </p:cNvSpPr>
          <p:nvPr/>
        </p:nvSpPr>
        <p:spPr bwMode="auto">
          <a:xfrm>
            <a:off x="7081838" y="5095876"/>
            <a:ext cx="1521619" cy="161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altLang="ru-RU" sz="11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А</a:t>
            </a:r>
            <a:r>
              <a:rPr lang="ru-RU" altLang="ru-RU" sz="11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Минэкономразвития</a:t>
            </a:r>
            <a:r>
              <a:rPr lang="ru-RU" alt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России</a:t>
            </a:r>
          </a:p>
          <a:p>
            <a:pPr algn="ctr"/>
            <a:r>
              <a:rPr lang="ru-RU" alt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Портал методической поддержки</a:t>
            </a:r>
            <a:r>
              <a:rPr lang="en-US" alt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http://gasu2.ru</a:t>
            </a:r>
            <a:endParaRPr lang="ru-RU" altLang="ru-RU" sz="1100" i="1" dirty="0">
              <a:latin typeface="Times New Roman" panose="02020603050405020304" pitchFamily="18" charset="0"/>
              <a:cs typeface="Times New Roman" panose="02020603050405020304" pitchFamily="18" charset="0"/>
              <a:hlinkClick r:id="rId4"/>
            </a:endParaRPr>
          </a:p>
          <a:p>
            <a:pPr algn="ctr"/>
            <a:r>
              <a:rPr lang="ru-RU" alt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+7 (495) 724 20 92</a:t>
            </a:r>
          </a:p>
          <a:p>
            <a:pPr algn="ctr"/>
            <a:r>
              <a:rPr lang="en-US" altLang="ru-RU" sz="1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support@gasu2-project.ru</a:t>
            </a:r>
            <a:endParaRPr lang="ru-RU" altLang="ru-RU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Правая фигурная скобка 40"/>
          <p:cNvSpPr/>
          <p:nvPr/>
        </p:nvSpPr>
        <p:spPr>
          <a:xfrm>
            <a:off x="6804248" y="5085184"/>
            <a:ext cx="354806" cy="11604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Нижний колонтитул 3"/>
          <p:cNvSpPr txBox="1">
            <a:spLocks noGrp="1"/>
          </p:cNvSpPr>
          <p:nvPr/>
        </p:nvSpPr>
        <p:spPr bwMode="auto">
          <a:xfrm>
            <a:off x="-19051" y="-13318"/>
            <a:ext cx="5959203" cy="868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РЕЙТИНГ ПОЛНОТЫ ПРЕДОСТАВЛЕНИЯ ПОКАЗАТЕЛЕЙ СУБЪЕКТАМИ РОССИЙСКОЙ ФЕДЕРАЦИИ В ГАС «УПРАВЛЕНИЕ»</a:t>
            </a:r>
            <a:r>
              <a:rPr lang="en-US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itchFamily="34" charset="0"/>
              </a:rPr>
              <a:t>ПО СОСТОЯНИЮ НА 15 ОКТЯБРЯ 2015 ГОДА</a:t>
            </a:r>
            <a:endParaRPr lang="ru-RU" altLang="ru-RU" sz="1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  <p:cxnSp>
        <p:nvCxnSpPr>
          <p:cNvPr id="5" name="Прямая со стрелкой 4"/>
          <p:cNvCxnSpPr/>
          <p:nvPr/>
        </p:nvCxnSpPr>
        <p:spPr>
          <a:xfrm flipV="1">
            <a:off x="1565553" y="1121251"/>
            <a:ext cx="6767192" cy="3968"/>
          </a:xfrm>
          <a:prstGeom prst="straightConnector1">
            <a:avLst/>
          </a:prstGeom>
          <a:ln w="44450">
            <a:gradFill flip="none" rotWithShape="1">
              <a:gsLst>
                <a:gs pos="0">
                  <a:srgbClr val="FF0000"/>
                </a:gs>
                <a:gs pos="9000">
                  <a:srgbClr val="FFFF00"/>
                </a:gs>
                <a:gs pos="100000">
                  <a:srgbClr val="92D050"/>
                </a:gs>
              </a:gsLst>
              <a:path path="circle">
                <a:fillToRect l="100000" t="100000"/>
              </a:path>
              <a:tileRect r="-100000" b="-100000"/>
            </a:gra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35844" y="927100"/>
            <a:ext cx="510779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ru-RU" b="1" dirty="0">
                <a:solidFill>
                  <a:schemeClr val="accent6"/>
                </a:solidFill>
                <a:latin typeface="Times New Roman" panose="02020603050405020304" pitchFamily="18" charset="0"/>
                <a:ea typeface="ＭＳ Ｐゴシック"/>
                <a:cs typeface="Times New Roman" panose="02020603050405020304" pitchFamily="18" charset="0"/>
              </a:rPr>
              <a:t>100%</a:t>
            </a:r>
          </a:p>
        </p:txBody>
      </p:sp>
      <p:sp>
        <p:nvSpPr>
          <p:cNvPr id="12293" name="TextBox 88"/>
          <p:cNvSpPr txBox="1">
            <a:spLocks noChangeArrowheads="1"/>
          </p:cNvSpPr>
          <p:nvPr/>
        </p:nvSpPr>
        <p:spPr bwMode="auto">
          <a:xfrm>
            <a:off x="8312944" y="922339"/>
            <a:ext cx="3762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0%</a:t>
            </a:r>
          </a:p>
        </p:txBody>
      </p:sp>
      <p:sp>
        <p:nvSpPr>
          <p:cNvPr id="12406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53E84B63-8EED-499D-ACDE-68CF509F8F6B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35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5" name="Picture 10" descr="C:\Users\ежик\Desktop\гербы\141px-Coat_of_arms_of_Kemerovo_Oblast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1660" y="2446338"/>
            <a:ext cx="298847" cy="4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4" descr="C:\Users\ежик\Desktop\гербы\146px-Coat_of_arms_of_Nizhny_Novgorod_Region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5235" y="2447926"/>
            <a:ext cx="310753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7" name="Picture 79" descr="C:\Users\ежик\Desktop\гербы\Coat_of_Arms_of_Tyumen_oblast_large_(2009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25354" y="4549776"/>
            <a:ext cx="348853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8" name="Picture 48" descr="C:\Users\ежик\Desktop\гербы\150px-Coat_of_arms_of_Omsk_Oblast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66901" y="3465514"/>
            <a:ext cx="346472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9" name="Picture 52" descr="C:\Users\ежик\Desktop\гербы\143px-Coat_of_Arms_of_Rostov_oblast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37372" y="1882775"/>
            <a:ext cx="309563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0" name="Picture 17" descr="C:\Users\ежик\Desktop\гербы\128px-Coat_of_Arms_of_Pskov_Oblast.sv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97004" y="3962401"/>
            <a:ext cx="283369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1" name="Picture 28" descr="C:\Users\ежик\Desktop\гербы\137px-Sakhalin_Oblast_Coat_of_Arms.sv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86288" y="1889126"/>
            <a:ext cx="289322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2" name="Picture 51" descr="C:\Users\ежик\Desktop\гербы\94px-Coat_of_Arms_of_Mari_El.svg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913335" y="6076951"/>
            <a:ext cx="2476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3" name="Picture 44" descr="C:\Users\ежик\Desktop\гербы\147px-Coat_of_Arms_of_Chuvashia.svg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819401" y="5538788"/>
            <a:ext cx="307181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4" name="Picture 27" descr="C:\Users\ежик\Desktop\гербы\87px-Coat_of_Arms_of_Saratov_oblast.svg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34879" y="2946400"/>
            <a:ext cx="21074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5" name="Picture 13" descr="C:\Users\ежик\Desktop\гербы\144px-Coat_of_arms_of_Kurgan_Oblast.svg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748088" y="4513263"/>
            <a:ext cx="307181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6" name="Picture 6" descr="C:\Users\ежик\Desktop\гербы\126px-Coat_of_Arms_of_Moscow.svg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830117" y="6076951"/>
            <a:ext cx="269081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7" name="Picture 70" descr="C:\Users\ежик\Desktop\гербы\114px-Coat_of_arms_of_Nenets_Autonomous_Okrug.svg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882379" y="1851026"/>
            <a:ext cx="259556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8" name="Picture 49" descr="C:\Users\ежик\Desktop\гербы\150px-Coat_of_Arms_of_Altai_Republic.svg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878806" y="3986214"/>
            <a:ext cx="31908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09" name="Picture 71" descr="C:\Users\ежик\Desktop\гербы\Coat_of_arms_of_Oryol_Oblast_(large).svg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595812" y="6061075"/>
            <a:ext cx="242888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0" name="Picture 98" descr="C:\Users\ежик\Desktop\гербы\127px-Coat_of_arms_of_Novgorod_Oblast.svg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748088" y="6073775"/>
            <a:ext cx="270272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1" name="Picture 38" descr="C:\Users\ежик\Desktop\гербы\Coat_of_arms_of_Smolensk_oblast.svg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482829" y="2954339"/>
            <a:ext cx="291703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2" name="Picture 33" descr="C:\Users\ежик\Desktop\гербы\147px-Coat_of_arms_of_Udmurtia.svg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748088" y="3470276"/>
            <a:ext cx="296466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3" name="Picture 60" descr="C:\Users\ежик\Desktop\гербы\119px-Coat_of_Arms_of_Tver_oblast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505451" y="3462338"/>
            <a:ext cx="269081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4" name="Picture 36" descr="C:\Users\ежик\Desktop\гербы\342px-Coat_of_arms_of_Tambov_Oblast.svg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756422" y="2951164"/>
            <a:ext cx="246459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5" name="Picture 66" descr="C:\Users\ежик\Desktop\гербы\124px-Kaliningrad_Oblast_Coat_of_Arms_2006.svg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411516" y="1876425"/>
            <a:ext cx="275034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6" name="Picture 75" descr="C:\Users\ежик\Desktop\гербы\65657_html_4a2686d3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97969" y="2430463"/>
            <a:ext cx="328613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7" name="Picture 85" descr="C:\Users\ежик\Desktop\гербы\150px-Coat_of_arms_of_Khakassia.svg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476875" y="5549900"/>
            <a:ext cx="329804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8" name="Picture 34" descr="C:\Users\ежик\Desktop\гербы\Coat_of_Arms_of_Tula_oblast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2844404" y="3948113"/>
            <a:ext cx="235744" cy="44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19" name="Picture 15" descr="C:\Users\ежик\Desktop\гербы\Coat_of_arms_of_Novosibirsk_oblast.svg.png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874044" y="3005138"/>
            <a:ext cx="278606" cy="417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0" name="Picture 88" descr="C:\Users\ежик\Desktop\гербы\144px-Coat_of_Arms_of_Bryansk_Oblast.svg.png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333059" y="3941763"/>
            <a:ext cx="309563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1" name="Picture 16" descr="C:\Users\ежик\Desktop\гербы\129px-Coat_of_arms_of_Orenburg_Oblast.svg.png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5494735" y="1874838"/>
            <a:ext cx="288131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2" name="Picture 89" descr="C:\Users\ежик\Desktop\гербы\COA_of_Sevastopol.svg.png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343775" y="5561014"/>
            <a:ext cx="277416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3" name="Picture 92" descr="C:\Users\ежик\Desktop\гербы\Emblem_of_Crimea.svg.png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8159353" y="2936875"/>
            <a:ext cx="280988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4" name="Picture 40" descr="C:\Users\ежик\Desktop\гербы\78px-Coat_of_Arms_of_Perm_oblast.png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353300" y="2965451"/>
            <a:ext cx="1905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5" name="Picture 83" descr="C:\Users\ежик\Desktop\гербы\123px-Coat_of_Arms_of_Kabardino-Balkaria.svg.png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601766" y="5572126"/>
            <a:ext cx="271463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6" name="Picture 18" descr="C:\Users\ежик\Desktop\гербы\122px-Coat_of_Arms_of_Buryatiya.svg.png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4597004" y="4503739"/>
            <a:ext cx="267890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7" name="Picture 5" descr="C:\Users\ежик\Desktop\гербы\Новая папка\117px-Coat_of_Arms_Belgorod_Oblast.svg.png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5509022" y="3979863"/>
            <a:ext cx="265509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8" name="Picture 64" descr="C:\Users\ежик\Desktop\гербы\119px-Coat_of_arms_of_Vologda_oblast.svg.png"/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5511404" y="5033964"/>
            <a:ext cx="265509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29" name="Picture 21" descr="C:\Users\ежик\Desktop\гербы\252px-Coat_of_Arms_of_Yamal_Nenetsia.svg.png"/>
          <p:cNvPicPr>
            <a:picLocks noChangeAspect="1" noChangeArrowheads="1"/>
          </p:cNvPicPr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7343775" y="3459164"/>
            <a:ext cx="2476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0" name="Picture 23" descr="C:\Users\ежик\Desktop\гербы\150px-Coat_of_Arms_of_Sakha_(Yakutia).svg.png"/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5497117" y="6115051"/>
            <a:ext cx="307181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1" name="Picture 97" descr="C:\Users\ежик\Desktop\гербы\Coat_of_arms_of_Adygea.svg.png"/>
          <p:cNvPicPr>
            <a:picLocks noChangeAspect="1" noChangeArrowheads="1"/>
          </p:cNvPicPr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8161735" y="1889125"/>
            <a:ext cx="330994" cy="439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2" name="Picture 67" descr="C:\Users\ежик\Desktop\гербы\123px-Coat_of_arms_of_Krasnoyarsk_Krai.svg.png"/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6426994" y="6086476"/>
            <a:ext cx="261938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3" name="Picture 90" descr="C:\Users\ежик\Desktop\гербы\126px-Coat_of_arms_of_Zabaykalsky_Krai.svg.png"/>
          <p:cNvPicPr>
            <a:picLocks noChangeAspect="1" noChangeArrowheads="1"/>
          </p:cNvPicPr>
          <p:nvPr/>
        </p:nvPicPr>
        <p:blipFill>
          <a:blip r:embed="rId40" cstate="print"/>
          <a:srcRect/>
          <a:stretch>
            <a:fillRect/>
          </a:stretch>
        </p:blipFill>
        <p:spPr bwMode="auto">
          <a:xfrm>
            <a:off x="4600575" y="5021264"/>
            <a:ext cx="285750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4" name="Picture 11" descr="C:\Users\ежик\Desktop\гербы\116px-Coat_of_arms_of_Kirov_Region.svg.png"/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6444853" y="5578476"/>
            <a:ext cx="251222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5" name="Picture 99" descr="C:\Users\ежик\Desktop\гербы\144px-Coat_of_Arms_of_Karachay-Cherkessia.svg.png"/>
          <p:cNvPicPr>
            <a:picLocks noChangeAspect="1" noChangeArrowheads="1"/>
          </p:cNvPicPr>
          <p:nvPr/>
        </p:nvPicPr>
        <p:blipFill>
          <a:blip r:embed="rId42" cstate="print"/>
          <a:srcRect/>
          <a:stretch>
            <a:fillRect/>
          </a:stretch>
        </p:blipFill>
        <p:spPr bwMode="auto">
          <a:xfrm>
            <a:off x="6425804" y="3465514"/>
            <a:ext cx="295275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6" name="Picture 50" descr="C:\Users\ежик\Desktop\гербы\150px-Coat_of_Arms_of_Ingushetia.svg.png"/>
          <p:cNvPicPr>
            <a:picLocks noChangeAspect="1" noChangeArrowheads="1"/>
          </p:cNvPicPr>
          <p:nvPr/>
        </p:nvPicPr>
        <p:blipFill>
          <a:blip r:embed="rId43" cstate="print"/>
          <a:srcRect/>
          <a:stretch>
            <a:fillRect/>
          </a:stretch>
        </p:blipFill>
        <p:spPr bwMode="auto">
          <a:xfrm>
            <a:off x="1878807" y="4500564"/>
            <a:ext cx="330994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7" name="Picture 22" descr="C:\Users\ежик\Desktop\гербы\130px-Coat_of_Arms_of_Kalmykia.svg.png"/>
          <p:cNvPicPr>
            <a:picLocks noChangeAspect="1" noChangeArrowheads="1"/>
          </p:cNvPicPr>
          <p:nvPr/>
        </p:nvPicPr>
        <p:blipFill>
          <a:blip r:embed="rId44" cstate="print"/>
          <a:srcRect/>
          <a:stretch>
            <a:fillRect/>
          </a:stretch>
        </p:blipFill>
        <p:spPr bwMode="auto">
          <a:xfrm>
            <a:off x="1896666" y="5046664"/>
            <a:ext cx="280988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8" name="Picture 77" descr="C:\Users\ежик\Desktop\гербы\150px-Coat_of_arms_of_Tomsk_Oblast.png"/>
          <p:cNvPicPr>
            <a:picLocks noChangeAspect="1" noChangeArrowheads="1"/>
          </p:cNvPicPr>
          <p:nvPr/>
        </p:nvPicPr>
        <p:blipFill>
          <a:blip r:embed="rId45" cstate="print"/>
          <a:srcRect/>
          <a:stretch>
            <a:fillRect/>
          </a:stretch>
        </p:blipFill>
        <p:spPr bwMode="auto">
          <a:xfrm>
            <a:off x="7325916" y="4513263"/>
            <a:ext cx="336947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39" name="Picture 81" descr="C:\Users\ежик\Desktop\гербы\150px-Coat_of_arms_of_Amur_Oblast.svg.png"/>
          <p:cNvPicPr>
            <a:picLocks noChangeAspect="1" noChangeArrowheads="1"/>
          </p:cNvPicPr>
          <p:nvPr/>
        </p:nvPicPr>
        <p:blipFill>
          <a:blip r:embed="rId46" cstate="print"/>
          <a:srcRect/>
          <a:stretch>
            <a:fillRect/>
          </a:stretch>
        </p:blipFill>
        <p:spPr bwMode="auto">
          <a:xfrm>
            <a:off x="5468541" y="2417763"/>
            <a:ext cx="32385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0" name="Picture 47" descr="C:\Users\ежик\Desktop\гербы\119px-Coat_of_Arms_of_Magadan_oblast.svg.png"/>
          <p:cNvPicPr>
            <a:picLocks noChangeAspect="1" noChangeArrowheads="1"/>
          </p:cNvPicPr>
          <p:nvPr/>
        </p:nvPicPr>
        <p:blipFill>
          <a:blip r:embed="rId47" cstate="print"/>
          <a:srcRect/>
          <a:stretch>
            <a:fillRect/>
          </a:stretch>
        </p:blipFill>
        <p:spPr bwMode="auto">
          <a:xfrm>
            <a:off x="7343775" y="5033963"/>
            <a:ext cx="2762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1" name="Picture 25" descr="C:\Users\ежик\Desktop\гербы\119px-Coat_of_arms_of_Chelyabinsk_Oblast.svg.png"/>
          <p:cNvPicPr>
            <a:picLocks noChangeAspect="1" noChangeArrowheads="1"/>
          </p:cNvPicPr>
          <p:nvPr/>
        </p:nvPicPr>
        <p:blipFill>
          <a:blip r:embed="rId48" cstate="print"/>
          <a:srcRect/>
          <a:stretch>
            <a:fillRect/>
          </a:stretch>
        </p:blipFill>
        <p:spPr bwMode="auto">
          <a:xfrm>
            <a:off x="6429375" y="2406650"/>
            <a:ext cx="264319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2" name="Picture 96" descr="C:\Users\ежик\Desktop\гербы\144px-Coat_of_Arms_of_Dagestan.svg.png"/>
          <p:cNvPicPr>
            <a:picLocks noChangeAspect="1" noChangeArrowheads="1"/>
          </p:cNvPicPr>
          <p:nvPr/>
        </p:nvPicPr>
        <p:blipFill>
          <a:blip r:embed="rId49" cstate="print"/>
          <a:srcRect/>
          <a:stretch>
            <a:fillRect/>
          </a:stretch>
        </p:blipFill>
        <p:spPr bwMode="auto">
          <a:xfrm>
            <a:off x="3742135" y="5554664"/>
            <a:ext cx="307181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3" name="Picture 82" descr="C:\Users\ежик\Desktop\гербы\150px-Coat_of_Arms_of_Arkhangelsk_oblast.svg.png"/>
          <p:cNvPicPr>
            <a:picLocks noChangeAspect="1" noChangeArrowheads="1"/>
          </p:cNvPicPr>
          <p:nvPr/>
        </p:nvPicPr>
        <p:blipFill>
          <a:blip r:embed="rId50" cstate="print"/>
          <a:srcRect/>
          <a:stretch>
            <a:fillRect/>
          </a:stretch>
        </p:blipFill>
        <p:spPr bwMode="auto">
          <a:xfrm>
            <a:off x="6400801" y="3957638"/>
            <a:ext cx="336947" cy="45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4" name="Picture 19" descr="C:\Users\ежик\Desktop\гербы\Coat_of_Arms_of_Yugra.svg.png"/>
          <p:cNvPicPr>
            <a:picLocks noChangeAspect="1" noChangeArrowheads="1"/>
          </p:cNvPicPr>
          <p:nvPr/>
        </p:nvPicPr>
        <p:blipFill>
          <a:blip r:embed="rId51" cstate="print"/>
          <a:srcRect/>
          <a:stretch>
            <a:fillRect/>
          </a:stretch>
        </p:blipFill>
        <p:spPr bwMode="auto">
          <a:xfrm>
            <a:off x="5487591" y="4513264"/>
            <a:ext cx="294084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5" name="Picture 87" descr="C:\Users\ежик\Desktop\гербы\129px-Coat_of_Arms_of_the_Komi_Republic.svg.png"/>
          <p:cNvPicPr>
            <a:picLocks noChangeAspect="1" noChangeArrowheads="1"/>
          </p:cNvPicPr>
          <p:nvPr/>
        </p:nvPicPr>
        <p:blipFill>
          <a:blip r:embed="rId52" cstate="print"/>
          <a:srcRect/>
          <a:stretch>
            <a:fillRect/>
          </a:stretch>
        </p:blipFill>
        <p:spPr bwMode="auto">
          <a:xfrm>
            <a:off x="1907382" y="5561014"/>
            <a:ext cx="283369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6" name="Picture 73" descr="C:\Users\ежик\Desktop\гербы\136px-Coat_of_Arms_of_Mordovia.svg.png"/>
          <p:cNvPicPr>
            <a:picLocks noChangeAspect="1" noChangeArrowheads="1"/>
          </p:cNvPicPr>
          <p:nvPr/>
        </p:nvPicPr>
        <p:blipFill>
          <a:blip r:embed="rId53" cstate="print"/>
          <a:srcRect/>
          <a:stretch>
            <a:fillRect/>
          </a:stretch>
        </p:blipFill>
        <p:spPr bwMode="auto">
          <a:xfrm>
            <a:off x="6425804" y="2962276"/>
            <a:ext cx="291703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7" name="Picture 26" descr="C:\Users\ежик\Desktop\гербы\150px-Coat_of_arms_of_Tuva.svg.png"/>
          <p:cNvPicPr>
            <a:picLocks noChangeAspect="1" noChangeArrowheads="1"/>
          </p:cNvPicPr>
          <p:nvPr/>
        </p:nvPicPr>
        <p:blipFill>
          <a:blip r:embed="rId54" cstate="print"/>
          <a:srcRect/>
          <a:stretch>
            <a:fillRect/>
          </a:stretch>
        </p:blipFill>
        <p:spPr bwMode="auto">
          <a:xfrm>
            <a:off x="2818210" y="1882775"/>
            <a:ext cx="320278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8" name="Picture 80" descr="C:\Users\ежик\Desktop\гербы\Герб_Ульяновской_области_(2013).svg.png"/>
          <p:cNvPicPr>
            <a:picLocks noChangeAspect="1" noChangeArrowheads="1"/>
          </p:cNvPicPr>
          <p:nvPr/>
        </p:nvPicPr>
        <p:blipFill>
          <a:blip r:embed="rId55" cstate="print"/>
          <a:srcRect/>
          <a:stretch>
            <a:fillRect/>
          </a:stretch>
        </p:blipFill>
        <p:spPr bwMode="auto">
          <a:xfrm>
            <a:off x="7319962" y="1887538"/>
            <a:ext cx="342900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49" name="Picture 42" descr="C:\Users\ежик\Desktop\гербы\gerb_ryazanskoj_oblasti-600x627.png"/>
          <p:cNvPicPr>
            <a:picLocks noChangeAspect="1" noChangeArrowheads="1"/>
          </p:cNvPicPr>
          <p:nvPr/>
        </p:nvPicPr>
        <p:blipFill>
          <a:blip r:embed="rId56" cstate="print"/>
          <a:srcRect/>
          <a:stretch>
            <a:fillRect/>
          </a:stretch>
        </p:blipFill>
        <p:spPr bwMode="auto">
          <a:xfrm>
            <a:off x="3738563" y="3925889"/>
            <a:ext cx="308372" cy="471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0" name="Picture 86" descr="C:\Users\ежик\Desktop\гербы\150px-Coat_of_arms_of_Chechnya.svg.png"/>
          <p:cNvPicPr>
            <a:picLocks noChangeAspect="1" noChangeArrowheads="1"/>
          </p:cNvPicPr>
          <p:nvPr/>
        </p:nvPicPr>
        <p:blipFill>
          <a:blip r:embed="rId57" cstate="print"/>
          <a:srcRect/>
          <a:stretch>
            <a:fillRect/>
          </a:stretch>
        </p:blipFill>
        <p:spPr bwMode="auto">
          <a:xfrm>
            <a:off x="4616053" y="2974975"/>
            <a:ext cx="317897" cy="42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1" name="Picture 32" descr="C:\Users\ежик\Desktop\гербы\27.png"/>
          <p:cNvPicPr>
            <a:picLocks noChangeAspect="1" noChangeArrowheads="1"/>
          </p:cNvPicPr>
          <p:nvPr/>
        </p:nvPicPr>
        <p:blipFill>
          <a:blip r:embed="rId58" cstate="print"/>
          <a:srcRect/>
          <a:stretch>
            <a:fillRect/>
          </a:stretch>
        </p:blipFill>
        <p:spPr bwMode="auto">
          <a:xfrm>
            <a:off x="2830117" y="5021264"/>
            <a:ext cx="296465" cy="42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2" name="Picture 94" descr="C:\Users\ежик\Desktop\гербы\109px-Coat_of_Arms_of_Republic_of_Karelia.svg.png"/>
          <p:cNvPicPr>
            <a:picLocks noChangeAspect="1" noChangeArrowheads="1"/>
          </p:cNvPicPr>
          <p:nvPr/>
        </p:nvPicPr>
        <p:blipFill>
          <a:blip r:embed="rId59" cstate="print"/>
          <a:srcRect/>
          <a:stretch>
            <a:fillRect/>
          </a:stretch>
        </p:blipFill>
        <p:spPr bwMode="auto">
          <a:xfrm>
            <a:off x="6443663" y="4510088"/>
            <a:ext cx="235744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3" name="Picture 8" descr="C:\Users\ежик\Desktop\гербы\150px-Coat_of_Arms_of_Ivanovo_Oblast.svg.png"/>
          <p:cNvPicPr>
            <a:picLocks noChangeAspect="1" noChangeArrowheads="1"/>
          </p:cNvPicPr>
          <p:nvPr/>
        </p:nvPicPr>
        <p:blipFill>
          <a:blip r:embed="rId60" cstate="print"/>
          <a:srcRect/>
          <a:stretch>
            <a:fillRect/>
          </a:stretch>
        </p:blipFill>
        <p:spPr bwMode="auto">
          <a:xfrm>
            <a:off x="8178404" y="2471739"/>
            <a:ext cx="294084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4" name="Picture 91" descr="C:\Users\ежик\Desktop\гербы\121px-Coat_of_arms_of_Irkutsk_Oblast.svg.png"/>
          <p:cNvPicPr>
            <a:picLocks noChangeAspect="1" noChangeArrowheads="1"/>
          </p:cNvPicPr>
          <p:nvPr/>
        </p:nvPicPr>
        <p:blipFill>
          <a:blip r:embed="rId61" cstate="print"/>
          <a:srcRect/>
          <a:stretch>
            <a:fillRect/>
          </a:stretch>
        </p:blipFill>
        <p:spPr bwMode="auto">
          <a:xfrm>
            <a:off x="4600575" y="3471863"/>
            <a:ext cx="261938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5" name="Picture 41" descr="C:\Users\ежик\Desktop\гербы\Coat_of_Arms_of_Bashkortostan.svg.png"/>
          <p:cNvPicPr>
            <a:picLocks noChangeAspect="1" noChangeArrowheads="1"/>
          </p:cNvPicPr>
          <p:nvPr/>
        </p:nvPicPr>
        <p:blipFill>
          <a:blip r:embed="rId62" cstate="print"/>
          <a:srcRect/>
          <a:stretch>
            <a:fillRect/>
          </a:stretch>
        </p:blipFill>
        <p:spPr bwMode="auto">
          <a:xfrm>
            <a:off x="3732610" y="5046663"/>
            <a:ext cx="279797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6" name="Picture 30" descr="C:\Users\ежик\Desktop\гербы\145px-Coat_of_arms_of_Kaluga_Oblast.svg.png"/>
          <p:cNvPicPr>
            <a:picLocks noChangeAspect="1" noChangeArrowheads="1"/>
          </p:cNvPicPr>
          <p:nvPr/>
        </p:nvPicPr>
        <p:blipFill>
          <a:blip r:embed="rId63" cstate="print"/>
          <a:srcRect/>
          <a:stretch>
            <a:fillRect/>
          </a:stretch>
        </p:blipFill>
        <p:spPr bwMode="auto">
          <a:xfrm>
            <a:off x="7337823" y="6061076"/>
            <a:ext cx="307181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7" name="Picture 7" descr="C:\Users\ежик\Desktop\гербы\133px-Coat_of_arms_of_the_Jewish_Autonomous_Oblast.svg.png"/>
          <p:cNvPicPr>
            <a:picLocks noChangeAspect="1" noChangeArrowheads="1"/>
          </p:cNvPicPr>
          <p:nvPr/>
        </p:nvPicPr>
        <p:blipFill>
          <a:blip r:embed="rId64" cstate="print"/>
          <a:srcRect/>
          <a:stretch>
            <a:fillRect/>
          </a:stretch>
        </p:blipFill>
        <p:spPr bwMode="auto">
          <a:xfrm>
            <a:off x="8166497" y="3482976"/>
            <a:ext cx="276225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8" name="Picture 61" descr="C:\Users\ежик\Desktop\гербы\113px-Gerb_of_Penza_region.png"/>
          <p:cNvPicPr>
            <a:picLocks noChangeAspect="1" noChangeArrowheads="1"/>
          </p:cNvPicPr>
          <p:nvPr/>
        </p:nvPicPr>
        <p:blipFill>
          <a:blip r:embed="rId65" cstate="print"/>
          <a:srcRect/>
          <a:stretch>
            <a:fillRect/>
          </a:stretch>
        </p:blipFill>
        <p:spPr bwMode="auto">
          <a:xfrm>
            <a:off x="6429375" y="5010150"/>
            <a:ext cx="26551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59" name="Picture 76" descr="C:\Users\ежик\Desktop\гербы\128px-Coat_of_arms_of_Stavropol_Krai.svg.png"/>
          <p:cNvPicPr>
            <a:picLocks noChangeAspect="1" noChangeArrowheads="1"/>
          </p:cNvPicPr>
          <p:nvPr/>
        </p:nvPicPr>
        <p:blipFill>
          <a:blip r:embed="rId66" cstate="print"/>
          <a:srcRect/>
          <a:stretch>
            <a:fillRect/>
          </a:stretch>
        </p:blipFill>
        <p:spPr bwMode="auto">
          <a:xfrm>
            <a:off x="2814638" y="3446463"/>
            <a:ext cx="279797" cy="436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60" name="Picture 59" descr="C:\Users\ежик\Desktop\гербы\119px-Coat_of_Arms_of_Chukotka.png"/>
          <p:cNvPicPr>
            <a:picLocks noChangeAspect="1" noChangeArrowheads="1"/>
          </p:cNvPicPr>
          <p:nvPr/>
        </p:nvPicPr>
        <p:blipFill>
          <a:blip r:embed="rId67" cstate="print"/>
          <a:srcRect/>
          <a:stretch>
            <a:fillRect/>
          </a:stretch>
        </p:blipFill>
        <p:spPr bwMode="auto">
          <a:xfrm>
            <a:off x="7341394" y="2473326"/>
            <a:ext cx="259556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61" name="Picture 39" descr="C:\Users\ежик\Desktop\гербы\150px-Coat_of_Arms_of_Sverdlovsk_oblast.svg.png"/>
          <p:cNvPicPr>
            <a:picLocks noChangeAspect="1" noChangeArrowheads="1"/>
          </p:cNvPicPr>
          <p:nvPr/>
        </p:nvPicPr>
        <p:blipFill>
          <a:blip r:embed="rId68" cstate="print"/>
          <a:srcRect/>
          <a:stretch>
            <a:fillRect/>
          </a:stretch>
        </p:blipFill>
        <p:spPr bwMode="auto">
          <a:xfrm>
            <a:off x="4585097" y="2438401"/>
            <a:ext cx="3857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362" name="Picture 86"/>
          <p:cNvPicPr>
            <a:picLocks noChangeAspect="1" noChangeArrowheads="1"/>
          </p:cNvPicPr>
          <p:nvPr/>
        </p:nvPicPr>
        <p:blipFill>
          <a:blip r:embed="rId69" cstate="print"/>
          <a:srcRect/>
          <a:stretch>
            <a:fillRect/>
          </a:stretch>
        </p:blipFill>
        <p:spPr bwMode="auto">
          <a:xfrm>
            <a:off x="1035844" y="1230313"/>
            <a:ext cx="7653338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97017606-7D44-40D8-871A-1591FECE7208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36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5" name="Прямоугольник 3"/>
          <p:cNvSpPr>
            <a:spLocks noChangeArrowheads="1"/>
          </p:cNvSpPr>
          <p:nvPr/>
        </p:nvSpPr>
        <p:spPr bwMode="auto">
          <a:xfrm>
            <a:off x="323528" y="1340768"/>
            <a:ext cx="8527256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Статья 14. Информационное обеспечение стратегического планирования</a:t>
            </a:r>
          </a:p>
          <a:p>
            <a:b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 целях информационного обеспечения стратегического планирования создается обеспечивающая формирование и обработку данных федеральная информационная система стратегического планирования на основе распределенной информации, содержащейся в федеральных, региональных и муниципальных информационных ресурсах и системах, данных официальной государственной статистики, сведений, необходимых для обеспечения поддержки принятия управленческих решений в сфере государственного управления.</a:t>
            </a:r>
          </a:p>
          <a:p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Федеральная информационная система стратегического планирования используется в целях: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государственной регистрации документов стратегического планирования;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ведения федерального государственного реестра документов стратегического планирования;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мониторинга и контроля реализации документов стратегического планирования;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мониторинга и контроля показателей социально-экономического развития и обеспечения национальной безопасности Российской Федерации;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мониторинга эффективности деятельности участников стратегического планирования;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6) доступа участников стратегического планирования, юридических и физических лиц к документам стратегического планирования, осуществляемого с использованием единой системы идентификации и аутентификации;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7) разработки, общественного обсуждения и согласования проектов документов стратегического планирования;</a:t>
            </a:r>
          </a:p>
          <a:p>
            <a:r>
              <a:rPr lang="ru-RU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8) информационно-аналитического обеспечения участников стратегического планирования при решении ими задач стратегического планирования.</a:t>
            </a:r>
          </a:p>
          <a:p>
            <a:endParaRPr lang="ru-RU" alt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16" name="Прямоугольник 4"/>
          <p:cNvSpPr>
            <a:spLocks noChangeArrowheads="1"/>
          </p:cNvSpPr>
          <p:nvPr/>
        </p:nvSpPr>
        <p:spPr bwMode="auto">
          <a:xfrm>
            <a:off x="1" y="136525"/>
            <a:ext cx="70922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ОТ 28 ИЮНЯ 2014 ГОДА № 172-ФЗ</a:t>
            </a:r>
            <a:b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СТРАТЕГИЧЕСКОМ ПЛАНИРОВАНИИ В РОССИЙСКОЙ ФЕДЕРАЦИИ»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124744"/>
            <a:ext cx="83529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Порядок функционирования федеральной информационной системы стратегического планирования, требования к технологическим и лингвистическим средствам, в том числе требования к обеспечению автоматизации процессов сбора, обработки информации, и порядок информационного взаимодействия федеральной информационной системы стратегического планирования с иными информационными системами устанавливаются Правительством Российской Федерации.</a:t>
            </a:r>
          </a:p>
          <a:p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Оператора федеральной информационной системы стратегического планирования определяет Правительство Российской Федерации.</a:t>
            </a:r>
          </a:p>
          <a:p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Оператор федеральной информационной системы стратегического планирования осуществляет ее создание, эксплуатацию и совершенствование в порядке, установленном Правительством Российской Федерации.</a:t>
            </a:r>
          </a:p>
          <a:p>
            <a:endParaRPr lang="ru-RU" alt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Требования к пользователям федеральной информационной системы стратегического планирования, обладателям информации, содержащейся в ней,</a:t>
            </a:r>
          </a:p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эксплуатации и ведению данной системы устанавливаются Правительством Российской Федерации с учетом требований законодательства Российской Федерации </a:t>
            </a:r>
          </a:p>
          <a:p>
            <a:r>
              <a:rPr lang="ru-RU" alt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 государственной, коммерческой, служебной и иной охраняемой законом тайне.</a:t>
            </a:r>
          </a:p>
        </p:txBody>
      </p:sp>
      <p:sp>
        <p:nvSpPr>
          <p:cNvPr id="4" name="Прямоугольник 4">
            <a:extLst>
              <a:ext uri="{FF2B5EF4-FFF2-40B4-BE49-F238E27FC236}">
                <a16:creationId xmlns:a16="http://schemas.microsoft.com/office/drawing/2014/main" id="{EBEE19C4-1BAF-48CB-B913-C26083013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36525"/>
            <a:ext cx="70922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ОТ 28 ИЮНЯ 2014 ГОДА № 172-ФЗ</a:t>
            </a:r>
            <a:b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СТРАТЕГИЧЕСКОМ ПЛАНИРОВАНИИ В РОССИЙСКОЙ ФЕДЕРАЦИИ»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57833467-F58E-4A81-9EF0-2E6D737FCB2B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38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40" name="Прямоугольник 6"/>
          <p:cNvSpPr>
            <a:spLocks noChangeArrowheads="1"/>
          </p:cNvSpPr>
          <p:nvPr/>
        </p:nvSpPr>
        <p:spPr bwMode="auto">
          <a:xfrm>
            <a:off x="646510" y="4146551"/>
            <a:ext cx="810696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часть 6 статьи 40</a:t>
            </a:r>
          </a:p>
          <a:p>
            <a:r>
              <a:rPr lang="ru-RU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Документы, в которых отражаются результаты мониторинга реализации документов стратегического планирования, подлежат размещению на официальных сайтах органов, ответственных за разработку документов стратегического планирования, и общедоступном информационном ресурсе стратегического планирования в сети "Интернет", за исключением сведений, отнесенных к государственной, коммерческой, служебной и иной охраняемой законом тайне.</a:t>
            </a:r>
          </a:p>
        </p:txBody>
      </p:sp>
      <p:sp>
        <p:nvSpPr>
          <p:cNvPr id="14341" name="Прямоугольник 7"/>
          <p:cNvSpPr>
            <a:spLocks noChangeArrowheads="1"/>
          </p:cNvSpPr>
          <p:nvPr/>
        </p:nvSpPr>
        <p:spPr bwMode="auto">
          <a:xfrm>
            <a:off x="608410" y="1860550"/>
            <a:ext cx="7950994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altLang="ru-RU" b="1">
                <a:latin typeface="Times New Roman" panose="02020603050405020304" pitchFamily="18" charset="0"/>
                <a:cs typeface="Times New Roman" panose="02020603050405020304" pitchFamily="18" charset="0"/>
              </a:rPr>
              <a:t>часть 4 статьи 13</a:t>
            </a:r>
          </a:p>
          <a:p>
            <a:r>
              <a:rPr lang="ru-RU" alt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В целях обеспечения открытости и доступности информации об основных положениях документов стратегического планирования их проекты подлежат размещению на официальном сайте органа, ответственного за разработку документа стратегического планирования, а также на общедоступном информационном ресурсе стратегического планирования в информационно-телекоммуникационной сети "Интернет" (далее - сеть "Интернет").</a:t>
            </a:r>
          </a:p>
        </p:txBody>
      </p:sp>
      <p:sp>
        <p:nvSpPr>
          <p:cNvPr id="6" name="Прямоугольник 4">
            <a:extLst>
              <a:ext uri="{FF2B5EF4-FFF2-40B4-BE49-F238E27FC236}">
                <a16:creationId xmlns:a16="http://schemas.microsoft.com/office/drawing/2014/main" id="{07BAE2AB-8BD0-4964-8FCF-DCEBC7DF5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36525"/>
            <a:ext cx="709228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ФЕДЕРАЛЬНЫЙ ЗАКОН ОТ 28 ИЮНЯ 2014 ГОДА № 172-ФЗ</a:t>
            </a:r>
            <a:b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«О СТРАТЕГИЧЕСКОМ ПЛАНИРОВАНИИ В РОССИЙСКОЙ ФЕДЕРАЦИИ»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067A2CE1-0528-4AFF-A038-27A2F8105EE4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39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930004" y="1017588"/>
            <a:ext cx="6602436" cy="1701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Реестр документов: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доступ участников стратегического планирования, юридических и физических лиц к документам стратегического планирования, осуществляемого с использованием ЕСИА</a:t>
            </a:r>
            <a:endParaRPr lang="ru-RU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регистрация документов стратегического планирования</a:t>
            </a:r>
            <a:endParaRPr lang="en-GB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федерального государственного реестра документов стратегического планирования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99210" y="5172075"/>
            <a:ext cx="5503069" cy="11572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ru-RU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Автоматизация процедур 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разработки, общественного обсуждения и согласования проектов документов стратегического планирования</a:t>
            </a:r>
          </a:p>
        </p:txBody>
      </p:sp>
      <p:sp>
        <p:nvSpPr>
          <p:cNvPr id="9" name="Стрелка вниз 8"/>
          <p:cNvSpPr/>
          <p:nvPr/>
        </p:nvSpPr>
        <p:spPr>
          <a:xfrm>
            <a:off x="971601" y="1270051"/>
            <a:ext cx="691960" cy="1515554"/>
          </a:xfrm>
          <a:prstGeom prst="downArrow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Ведение реестра</a:t>
            </a:r>
          </a:p>
        </p:txBody>
      </p:sp>
      <p:sp>
        <p:nvSpPr>
          <p:cNvPr id="10" name="Стрелка вниз 9"/>
          <p:cNvSpPr/>
          <p:nvPr/>
        </p:nvSpPr>
        <p:spPr>
          <a:xfrm>
            <a:off x="971601" y="3048256"/>
            <a:ext cx="691960" cy="1558227"/>
          </a:xfrm>
          <a:prstGeom prst="downArrow">
            <a:avLst/>
          </a:prstGeom>
          <a:solidFill>
            <a:schemeClr val="accent4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ru-RU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</a:t>
            </a:r>
          </a:p>
        </p:txBody>
      </p:sp>
      <p:sp>
        <p:nvSpPr>
          <p:cNvPr id="11" name="Стрелка вниз 10"/>
          <p:cNvSpPr/>
          <p:nvPr/>
        </p:nvSpPr>
        <p:spPr>
          <a:xfrm>
            <a:off x="1106900" y="4863013"/>
            <a:ext cx="800804" cy="1416570"/>
          </a:xfrm>
          <a:prstGeom prst="downArrow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vert270" anchor="ctr"/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 согласование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123728" y="3009901"/>
            <a:ext cx="6768752" cy="1916113"/>
          </a:xfrm>
          <a:prstGeom prst="rect">
            <a:avLst/>
          </a:prstGeom>
          <a:solidFill>
            <a:srgbClr val="0070C0">
              <a:alpha val="70000"/>
            </a:srgbClr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Аналитические функции: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и контроль реализации документов стратегического планирования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и контроль показателей социально-экономического развития Российской Федерации и обеспечения национальной безопасности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эффективности деятельности участников стратегического планирования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информационно-аналитического обеспечения участников стратегического планирования</a:t>
            </a:r>
            <a:endParaRPr 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олилиния 12"/>
          <p:cNvSpPr/>
          <p:nvPr/>
        </p:nvSpPr>
        <p:spPr>
          <a:xfrm>
            <a:off x="6559153" y="4699000"/>
            <a:ext cx="355997" cy="698500"/>
          </a:xfrm>
          <a:custGeom>
            <a:avLst/>
            <a:gdLst>
              <a:gd name="connsiteX0" fmla="*/ 0 w 475488"/>
              <a:gd name="connsiteY0" fmla="*/ 261518 h 475488"/>
              <a:gd name="connsiteX1" fmla="*/ 106985 w 475488"/>
              <a:gd name="connsiteY1" fmla="*/ 261518 h 475488"/>
              <a:gd name="connsiteX2" fmla="*/ 106985 w 475488"/>
              <a:gd name="connsiteY2" fmla="*/ 0 h 475488"/>
              <a:gd name="connsiteX3" fmla="*/ 368503 w 475488"/>
              <a:gd name="connsiteY3" fmla="*/ 0 h 475488"/>
              <a:gd name="connsiteX4" fmla="*/ 368503 w 475488"/>
              <a:gd name="connsiteY4" fmla="*/ 261518 h 475488"/>
              <a:gd name="connsiteX5" fmla="*/ 475488 w 475488"/>
              <a:gd name="connsiteY5" fmla="*/ 261518 h 475488"/>
              <a:gd name="connsiteX6" fmla="*/ 237744 w 475488"/>
              <a:gd name="connsiteY6" fmla="*/ 475488 h 475488"/>
              <a:gd name="connsiteX7" fmla="*/ 0 w 475488"/>
              <a:gd name="connsiteY7" fmla="*/ 261518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488" h="475488">
                <a:moveTo>
                  <a:pt x="0" y="261518"/>
                </a:moveTo>
                <a:lnTo>
                  <a:pt x="106985" y="261518"/>
                </a:lnTo>
                <a:lnTo>
                  <a:pt x="106985" y="0"/>
                </a:lnTo>
                <a:lnTo>
                  <a:pt x="368503" y="0"/>
                </a:lnTo>
                <a:lnTo>
                  <a:pt x="368503" y="261518"/>
                </a:lnTo>
                <a:lnTo>
                  <a:pt x="475488" y="261518"/>
                </a:lnTo>
                <a:lnTo>
                  <a:pt x="237744" y="475488"/>
                </a:lnTo>
                <a:lnTo>
                  <a:pt x="0" y="261518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34925" tIns="27940" rIns="134925" bIns="145623" spcCol="1270" anchor="ctr"/>
          <a:lstStyle/>
          <a:p>
            <a:pPr algn="ctr" defTabSz="977900">
              <a:lnSpc>
                <a:spcPct val="90000"/>
              </a:lnSpc>
              <a:spcAft>
                <a:spcPct val="35000"/>
              </a:spcAft>
              <a:defRPr/>
            </a:pPr>
            <a:endParaRPr lang="ru-RU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Полилиния 13"/>
          <p:cNvSpPr/>
          <p:nvPr/>
        </p:nvSpPr>
        <p:spPr>
          <a:xfrm>
            <a:off x="5409010" y="2573338"/>
            <a:ext cx="357188" cy="698500"/>
          </a:xfrm>
          <a:custGeom>
            <a:avLst/>
            <a:gdLst>
              <a:gd name="connsiteX0" fmla="*/ 0 w 475488"/>
              <a:gd name="connsiteY0" fmla="*/ 261518 h 475488"/>
              <a:gd name="connsiteX1" fmla="*/ 106985 w 475488"/>
              <a:gd name="connsiteY1" fmla="*/ 261518 h 475488"/>
              <a:gd name="connsiteX2" fmla="*/ 106985 w 475488"/>
              <a:gd name="connsiteY2" fmla="*/ 0 h 475488"/>
              <a:gd name="connsiteX3" fmla="*/ 368503 w 475488"/>
              <a:gd name="connsiteY3" fmla="*/ 0 h 475488"/>
              <a:gd name="connsiteX4" fmla="*/ 368503 w 475488"/>
              <a:gd name="connsiteY4" fmla="*/ 261518 h 475488"/>
              <a:gd name="connsiteX5" fmla="*/ 475488 w 475488"/>
              <a:gd name="connsiteY5" fmla="*/ 261518 h 475488"/>
              <a:gd name="connsiteX6" fmla="*/ 237744 w 475488"/>
              <a:gd name="connsiteY6" fmla="*/ 475488 h 475488"/>
              <a:gd name="connsiteX7" fmla="*/ 0 w 475488"/>
              <a:gd name="connsiteY7" fmla="*/ 261518 h 475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5488" h="475488">
                <a:moveTo>
                  <a:pt x="0" y="261518"/>
                </a:moveTo>
                <a:lnTo>
                  <a:pt x="106985" y="261518"/>
                </a:lnTo>
                <a:lnTo>
                  <a:pt x="106985" y="0"/>
                </a:lnTo>
                <a:lnTo>
                  <a:pt x="368503" y="0"/>
                </a:lnTo>
                <a:lnTo>
                  <a:pt x="368503" y="261518"/>
                </a:lnTo>
                <a:lnTo>
                  <a:pt x="475488" y="261518"/>
                </a:lnTo>
                <a:lnTo>
                  <a:pt x="237744" y="475488"/>
                </a:lnTo>
                <a:lnTo>
                  <a:pt x="0" y="261518"/>
                </a:lnTo>
                <a:close/>
              </a:path>
            </a:pathLst>
          </a:cu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34925" tIns="27940" rIns="134925" bIns="145623" spcCol="1270" anchor="ctr"/>
          <a:lstStyle/>
          <a:p>
            <a:pPr algn="ctr" defTabSz="977900">
              <a:lnSpc>
                <a:spcPct val="90000"/>
              </a:lnSpc>
              <a:spcAft>
                <a:spcPct val="35000"/>
              </a:spcAft>
              <a:defRPr/>
            </a:pPr>
            <a:endParaRPr lang="ru-RU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71" name="Нижний колонтитул 3"/>
          <p:cNvSpPr txBox="1">
            <a:spLocks noGrp="1"/>
          </p:cNvSpPr>
          <p:nvPr/>
        </p:nvSpPr>
        <p:spPr bwMode="auto">
          <a:xfrm>
            <a:off x="179512" y="-48735"/>
            <a:ext cx="8090867" cy="103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ЗАДАЧИ ИНФОРМАЦИОННОЙ СИСТЕМЫ </a:t>
            </a:r>
          </a:p>
          <a:p>
            <a:pPr algn="just"/>
            <a:r>
              <a:rPr lang="ru-RU" alt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СТРАТЕГИЧЕСКОГО ПЛАНИРОВАНИЯ</a:t>
            </a:r>
            <a:endParaRPr lang="ru-RU" alt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908720"/>
            <a:ext cx="8229600" cy="3886200"/>
          </a:xfrm>
        </p:spPr>
        <p:txBody>
          <a:bodyPr/>
          <a:lstStyle/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 «государственной информационной системы» формируется исходя из ее признаков. 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информационная система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информационная система, которая: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 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федеральных законов, законов субъектов Российской Федерации, на основании правовых актов государственных органов (п. 1 ч. 1 ст. 13 Федерального закона № 149-ФЗ);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 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целях реализации полномочий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государственных органов и 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обмена информацией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между этими органами, а также в иных установленных федеральными законами целях (ч. 1 ст. 14 Федерального закона № 149-ФЗ).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Муниципальная информационная система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информационная система, созданная 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решения органа местного самоуправления (п. 2 ч. 1 ст. 13 Федерального закона № 149-ФЗ). 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таким системам применяются требования, установленные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Федеральным законом №149-ФЗ </a:t>
            </a:r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государственным информационным системам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(ч. 4 ст. 13 Федерального закона № 149-ФЗ).</a:t>
            </a:r>
          </a:p>
          <a:p>
            <a:pPr marL="457200" indent="-457200" algn="just">
              <a:buFont typeface="+mj-lt"/>
              <a:buAutoNum type="arabicPeriod"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4</a:t>
            </a:fld>
            <a:endParaRPr lang="ru-RU" altLang="ru-RU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F889B033-2B4A-4B52-B96E-FDA0CE4FF883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40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87" name="Нижний колонтитул 3"/>
          <p:cNvSpPr txBox="1">
            <a:spLocks noGrp="1"/>
          </p:cNvSpPr>
          <p:nvPr/>
        </p:nvSpPr>
        <p:spPr bwMode="auto">
          <a:xfrm>
            <a:off x="35556" y="-85725"/>
            <a:ext cx="7128732" cy="93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ЭТАПЫ РЕАЛИЗАЦИИ (ПРЕДВАРИТЕЛЬНО) ФУНКЦИОНАЛЬНЫХ ЗАДАЧ СТРАТЕГИЧЕСКОГО ПЛАНИРОВАНИЯ ИНСТРУМЕНТАМИ ГАС «УПРАВЛЕНИЕ»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1028700" y="1328738"/>
            <a:ext cx="7731919" cy="1357312"/>
          </a:xfrm>
          <a:prstGeom prst="rect">
            <a:avLst/>
          </a:pr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этап - Реестр стратегических документов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(до 1.12.2015 г.):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функциональных задачи по регистрации документов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Хранение, в том числе с обеспечением версионности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доступ к документам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1028700" y="3048000"/>
            <a:ext cx="7731919" cy="136207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этап – Реализация аналитических функций </a:t>
            </a: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(до 1.04.2016 г.):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сервисов мониторинга и анализа показателей документов страт. планирования 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Интеграция и информационный обмен ГАС «Управление» с другими государственными информационными системами: ЕМИСС, ГИИС ЭБ, АИС ГП, ГИС ТП и др.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1028700" y="4789488"/>
            <a:ext cx="7731919" cy="1223962"/>
          </a:xfrm>
          <a:prstGeom prst="rect">
            <a:avLst/>
          </a:prstGeom>
          <a:solidFill>
            <a:srgbClr val="0070C0">
              <a:alpha val="70000"/>
            </a:srgbClr>
          </a:solidFill>
          <a:ln w="190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этап - Автоматизация процедуры разработки, общественного обсуждения и согласования документов стратегического планирования </a:t>
            </a:r>
            <a:r>
              <a:rPr 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(до 1.12.2016 г.)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112838"/>
            <a:ext cx="6984776" cy="55176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Номер слайда 3"/>
          <p:cNvSpPr>
            <a:spLocks noGrp="1"/>
          </p:cNvSpPr>
          <p:nvPr>
            <p:ph type="sldNum" sz="quarter" idx="11"/>
          </p:nvPr>
        </p:nvSpPr>
        <p:spPr bwMode="auto">
          <a:xfrm>
            <a:off x="8353425" y="6356351"/>
            <a:ext cx="771525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fld id="{CDB7DDFC-FAF0-451E-9114-4B80A1D7C45E}" type="slidenum">
              <a:rPr lang="ru-RU" altLang="ru-RU" sz="2000" b="1" smtClean="0">
                <a:solidFill>
                  <a:srgbClr val="89898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 algn="ctr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t>41</a:t>
            </a:fld>
            <a:endParaRPr lang="ru-RU" altLang="ru-RU" sz="2000" b="1">
              <a:solidFill>
                <a:srgbClr val="89898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412" name="Нижний колонтитул 3"/>
          <p:cNvSpPr txBox="1">
            <a:spLocks noGrp="1"/>
          </p:cNvSpPr>
          <p:nvPr/>
        </p:nvSpPr>
        <p:spPr bwMode="auto">
          <a:xfrm>
            <a:off x="-9525" y="1"/>
            <a:ext cx="7245821" cy="908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just"/>
            <a:r>
              <a:rPr lang="ru-RU" altLang="ru-RU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ФУНКЦИОНАЛЬНЫХ ЗАДАЧ СТРАТЕГИЧЕСКОГО ПЛАНИРОВАНИЯ ИНСТРУМЕНТАМИ ГАС «УПРАВЛЕНИЕ»</a:t>
            </a:r>
            <a:endParaRPr lang="ru-RU" altLang="ru-RU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Lucida Gran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2348880"/>
            <a:ext cx="8229600" cy="1371600"/>
          </a:xfrm>
        </p:spPr>
        <p:txBody>
          <a:bodyPr/>
          <a:lstStyle/>
          <a:p>
            <a:pPr algn="ctr"/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ОТРАСЛЕВЫЕ ГИС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4FECA1B-A085-4A35-909E-A05A40EB47F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42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372" y="-51618"/>
            <a:ext cx="7138924" cy="960338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ИНФОРМАЦИОННО-СПРАВОЧНАЯ СИСТЕМА КОНТРОЛЯ ТАМОЖЕННОЙ ДЕЯТЕЛЬНОСТИ «МАЛАХИТ»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11560" y="1522164"/>
            <a:ext cx="78867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ИСС «Малахит»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программное средство информационно-справочной системы контроля таможенной деятельности существует для анализа и оценки результативности работы таможенных органов по основным составляющим экономических, фискальных, правоохранительных и проверочных (инспекционных) функций, а также информационной поддержки процесса принятия управленческих решений.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меню ИСС «Малахит»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28034" t="8054" r="24339" b="76455"/>
          <a:stretch>
            <a:fillRect/>
          </a:stretch>
        </p:blipFill>
        <p:spPr bwMode="auto">
          <a:xfrm>
            <a:off x="899592" y="4437112"/>
            <a:ext cx="7632848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-99392"/>
            <a:ext cx="7886700" cy="1325563"/>
          </a:xfrm>
        </p:spPr>
        <p:txBody>
          <a:bodyPr>
            <a:noAutofit/>
          </a:bodyPr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АВТОМАТИЗАЦИИ, ПОЛЬЗОВАТЕЛИ И ЗАДАЧИ СИСТЕМЫ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Объект автоматизации – сбора и интеграции данных из различных информационных источников (ЦИТТУ, структурных подразделений ФТС России) и последующее использование накопленных данных для формирования аналитических отчетов и справок в табличном и графическом виде.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Пользователи ИСС «Малахит» – должностные лица таможенных органов на всех уровнях – ФТС РФ, РТУ, таможни и таможенные посты.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использования ИСС «Малахит» – анализ и оценка результативности работы таможенных органов по основным составляющим экономических, фискальных, правоохранительных и проверочных (инспекционных) функций, а также информационная поддержка процесса принятия управленческих решений.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расчетного показателя производится вручную, кроме того, на каждом этапе можно выбрать только один из представленных показателей для анализа. Далее необходимо настраивать фильтры. 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8720" y="128049"/>
            <a:ext cx="8229600" cy="811560"/>
          </a:xfrm>
        </p:spPr>
        <p:txBody>
          <a:bodyPr/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ИНТЕРАКТИВНАЯ КАРТА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939609"/>
            <a:ext cx="7704856" cy="321471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анализа строится интерактивная карта, в которой доступны следующие виды отчетов: по периодам, по показателям, сводный отчет по карте (географической). </a:t>
            </a:r>
          </a:p>
          <a:p>
            <a:pPr algn="ctr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«Интерактивная карта» предназначен для отображения расчетных показателей в разбивке по таможенным органам c возможностью применения различных фильтров, ограничивающих выборку. Карта может быть представлена в режиме переключения детализированная с точечной привязкой таможенных органов к населенным пунктам (рис.2.6).</a:t>
            </a:r>
          </a:p>
          <a:p>
            <a:pPr algn="ctr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карте видны отчеты с разбивкой по заданным критериям: региональный уровень, по таможням, по постам и т. д. </a:t>
            </a:r>
          </a:p>
          <a:p>
            <a:pPr algn="ctr"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первичном переходе в модуль интерактивной карты отображается представление карты в максимально укрупненном виде с указанием наименования РТУ без значений показателя.</a:t>
            </a:r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/>
          <a:srcRect b="13780"/>
          <a:stretch/>
        </p:blipFill>
        <p:spPr bwMode="auto">
          <a:xfrm>
            <a:off x="2349886" y="4581128"/>
            <a:ext cx="4444227" cy="19168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44624"/>
            <a:ext cx="8435280" cy="797210"/>
          </a:xfrm>
        </p:spPr>
        <p:txBody>
          <a:bodyPr/>
          <a:lstStyle/>
          <a:p>
            <a:pPr algn="just"/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РАБОТА С ИНТЕРАКТИВНОЙ КАРТОЙ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5715" y="908720"/>
            <a:ext cx="6186502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шаги работы с интерактивной картой: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расчетного показателя.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фильтров.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режима отображения (работа со слоями интерактивной карты).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Формирование общего итога по значению расчетного показателя в разбивке по таможенным органам.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Переход к детальным отчетам.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карточки таможенного органа.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rcRect l="5093" t="21007" r="42676" b="13097"/>
          <a:stretch>
            <a:fillRect/>
          </a:stretch>
        </p:blipFill>
        <p:spPr bwMode="auto">
          <a:xfrm>
            <a:off x="5868144" y="1680475"/>
            <a:ext cx="2936125" cy="1929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6429388" y="3643314"/>
            <a:ext cx="22860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Иконки для отображения таможенных органов на карте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1472" y="836712"/>
            <a:ext cx="8229600" cy="426073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Иконка Типа таможенного органа показывается перед кодом и наименованием ТО.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необходимости поиска ТО в поле «Поиск» пользователь вводит часть кода или наименования ТО. </a:t>
            </a:r>
          </a:p>
          <a:p>
            <a:pPr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осуществляется по вхождение в совокупность полей «Код ТО -  Наименование ТО» (рис.2.9).</a:t>
            </a: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16016" y="1340768"/>
            <a:ext cx="3672408" cy="1008112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 rotWithShape="1">
          <a:blip r:embed="rId3" cstate="print"/>
          <a:srcRect r="118" b="32819"/>
          <a:stretch/>
        </p:blipFill>
        <p:spPr bwMode="auto">
          <a:xfrm>
            <a:off x="1835696" y="4050836"/>
            <a:ext cx="5760640" cy="24208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812124"/>
            <a:ext cx="8463884" cy="452596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выполнении контекстного поиска по мере введения символов в строку поиска осуществляется отображения списка ТО, удовлетворяющих условию выбора. Поиск выполняется по ТО всех уровней, независимо от того, какие слои карты выбраны для отображения.</a:t>
            </a:r>
          </a:p>
          <a:p>
            <a:pPr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заданные параметры фильтрации ограничивают перечень таможенных органов, отображаемых на карте. При заданных параметрах фильтрации автоматически выбираются все слои.  После очистки заданных параметров поиска автоматически выбирается только слой уровня РТУ.</a:t>
            </a:r>
          </a:p>
          <a:p>
            <a:pPr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окне сводной панели при клике на таможенный пост выполняется переход на карточку ТО.</a:t>
            </a:r>
          </a:p>
          <a:p>
            <a:pPr algn="ctr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нажатии на кнопку «Открыть карточку ТО» должна открываться полная карточка ТО в модальном окне.</a:t>
            </a:r>
          </a:p>
          <a:p>
            <a:pPr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/>
          <a:srcRect b="38313"/>
          <a:stretch/>
        </p:blipFill>
        <p:spPr bwMode="auto">
          <a:xfrm>
            <a:off x="2051720" y="3645024"/>
            <a:ext cx="5328592" cy="25220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95536" y="1209011"/>
            <a:ext cx="8548412" cy="3888432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 расчетного показателя происходит путем нажатия на ссылку «Выбрать показатель» – откроется модальное окно для выбора показателя.</a:t>
            </a:r>
          </a:p>
        </p:txBody>
      </p:sp>
      <p:pic>
        <p:nvPicPr>
          <p:cNvPr id="4" name="Рисунок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9652" y="2492896"/>
            <a:ext cx="6264696" cy="388843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5328592"/>
          </a:xfrm>
        </p:spPr>
        <p:txBody>
          <a:bodyPr/>
          <a:lstStyle/>
          <a:p>
            <a:pPr algn="ctr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ДАННЫМ НАЦИОНАЛЬНОГО ФОНДА АЛГОРИТМОВ И ПРОГРАММ ДЛЯ ЭВМ В РОССИИ СУЩЕСТВУЕТ И ФУНКЦИОНИРУЕТ ЧУТЬ БОЛЕЕ 160 ИНФОРМАЦИОННЫХ СИСТЕМ, ВЛАДЕЛЬЦАМИ (ОПЕРАТОРАМИ), КОТОРЫХ ЯВЛЯЮТСЯ ОРГАНЫ ВЛАСТИ ИЛИ ГОСУДАРСТВЕННЫЕ УЧРЕЖДЕНИЯ (В ОСНОВНОМ ЭТО ГОСУДАРСТВЕННЫЕ ВНЕБЮДЖЕТНЫЕ ФОНДЫ).</a:t>
            </a:r>
          </a:p>
          <a:p>
            <a:pPr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таким информационным система относятся: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АСК НДС;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ГАС «Выборы»;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ГАС «Правосудие»;</a:t>
            </a:r>
          </a:p>
          <a:p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автоматизированная система правовой статистики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информационная система о государственных и муниципальных платежах;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ЕГАИС (алкоголь);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ЕГАИС учёта древесины;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Единая биометрическая система;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Единая информационная система в сфере закупок;</a:t>
            </a:r>
          </a:p>
          <a:p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2" tooltip="ИСДМ-Рослесхоз"/>
              </a:rPr>
              <a:t>ИСДМ-Рослесхоз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Федеральная информационная адресная система;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Федеральная государственная информационная система координации информатизации.</a:t>
            </a:r>
          </a:p>
          <a:p>
            <a:pPr>
              <a:buNone/>
            </a:pPr>
            <a:endParaRPr lang="ru-RU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5</a:t>
            </a:fld>
            <a:endParaRPr lang="ru-RU" altLang="ru-RU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33101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выбрать только один из представленных показателей, далее необходимо перейти на вкладку «Основные фильтры». На рис.2.12 представлен этап настройки значений фильтров доступных для выбранного показателя.</a:t>
            </a: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/>
          <a:srcRect b="33265"/>
          <a:stretch/>
        </p:blipFill>
        <p:spPr bwMode="auto">
          <a:xfrm>
            <a:off x="1846040" y="3284984"/>
            <a:ext cx="5616624" cy="24482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"/>
            <a:ext cx="7886700" cy="908720"/>
          </a:xfrm>
        </p:spPr>
        <p:txBody>
          <a:bodyPr/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ФОРМЫ ОТЧЕТОВ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14366" y="908721"/>
            <a:ext cx="8229600" cy="3886200"/>
          </a:xfrm>
        </p:spPr>
        <p:txBody>
          <a:bodyPr/>
          <a:lstStyle/>
          <a:p>
            <a:pPr marL="0" indent="0" algn="ctr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выбранных показателей формируется сводный отчет. Он может быть в виде таблицы и графика.</a:t>
            </a: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/>
          <p:nvPr/>
        </p:nvPicPr>
        <p:blipFill rotWithShape="1">
          <a:blip r:embed="rId2" cstate="print"/>
          <a:srcRect l="2185" t="19935" r="27773" b="3501"/>
          <a:stretch/>
        </p:blipFill>
        <p:spPr bwMode="auto">
          <a:xfrm>
            <a:off x="683568" y="2750812"/>
            <a:ext cx="4000528" cy="30718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/>
          <p:cNvPicPr/>
          <p:nvPr/>
        </p:nvPicPr>
        <p:blipFill>
          <a:blip r:embed="rId3" cstate="print"/>
          <a:srcRect t="9409" r="44823" b="2626"/>
          <a:stretch>
            <a:fillRect/>
          </a:stretch>
        </p:blipFill>
        <p:spPr bwMode="auto">
          <a:xfrm>
            <a:off x="4572000" y="2722816"/>
            <a:ext cx="3786214" cy="3226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-171400"/>
            <a:ext cx="7200800" cy="1224136"/>
          </a:xfrm>
        </p:spPr>
        <p:txBody>
          <a:bodyPr>
            <a:noAutofit/>
          </a:bodyPr>
          <a:lstStyle/>
          <a:p>
            <a:pPr algn="just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ОСНОВНОЙ СЦЕНАРИЙ ПРИ РАБОТЕ С ИНТЕРАКТИВНОЙ ПАНЕЛЬЮ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Выбор ранее сохраненной интерактивной панели пользователя.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Настройка области информационной панели.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Выбор отчета из каталога отчётности.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выбранного отчёта: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Выбор представления для визуализации отчета.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Настройка свойств представления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виджета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Настройка фильтров для выборки данных.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Настройка режима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автообновления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(при необходимости).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Размещение отчета на интерактивной панели, настройка области для его размещения.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Выбор дополнительного отчёта, возврат к шагу 2.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Сохранение настроенной интерактивной панели. </a:t>
            </a:r>
          </a:p>
          <a:p>
            <a:pPr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271" y="44624"/>
            <a:ext cx="7886700" cy="853976"/>
          </a:xfrm>
        </p:spPr>
        <p:txBody>
          <a:bodyPr/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СЦЕНАРИИ РАБОТЫ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286412"/>
          </a:xfrm>
        </p:spPr>
        <p:txBody>
          <a:bodyPr>
            <a:normAutofit fontScale="62500" lnSpcReduction="20000"/>
          </a:bodyPr>
          <a:lstStyle/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поиска электронных документов реализованы следующие сценарии: 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Поиск по таможенному номеру. 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Поиск по Участнику ВЭД. 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Поиск по Типам документа (по основным или сопроводительным).</a:t>
            </a:r>
          </a:p>
          <a:p>
            <a:pPr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выборки показателей анализа по алгоритму: 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Настройка/Технологический мониторинг/Оперативный мониторинг (для мониторинга доступны три типа представления – Количество сообщений + Общие итоги + Журнал обработки поступающих сообщений).</a:t>
            </a: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Настройка/Технологический мониторинг/Сверка по ОБЭД (для мониторинга доступны два типа представления – Количество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сообщений+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Количество ЭД по дням). </a:t>
            </a:r>
          </a:p>
          <a:p>
            <a:pPr algn="just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оперативной БД по алгоритму: 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Настройка/управление загрузкой/загрузка оперативной БД (для мониторинга доступны два типа представления – Количество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ЭД+Журнал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обработки ЭД при раскладке данных в реляционные структуры ОБД).</a:t>
            </a:r>
          </a:p>
          <a:p>
            <a:pPr marL="514350" indent="-514350" algn="just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Полученные данные можно отфильтровать по параметрам: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Период+Статус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обработки+Тип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ОБД. 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37723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аналитической БД по алгоритму: </a:t>
            </a: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Настройка/ управление загрузкой/ Загрузка аналитической БД.</a:t>
            </a:r>
          </a:p>
          <a:p>
            <a:pPr marL="514350" indent="-51435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параметров загрузки информационного массива по алгоритму: </a:t>
            </a: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Настройка/ управление загрузкой/ загрузка информационного массива (в окне доступны три вкладки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Описание+Автообновление+Ручное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обновление).</a:t>
            </a:r>
          </a:p>
          <a:p>
            <a:pPr marL="514350" indent="-51435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описания показателей анализа по алгоритму:</a:t>
            </a: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Настройка/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метаописание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/ показатели (список показателей в виде дерева с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возможностьюпоиска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просмотра детальной информации о показателе).</a:t>
            </a:r>
          </a:p>
          <a:p>
            <a:pPr marL="514350" indent="-514350"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«Справочников для описания показателей анализа» по алгоритму: </a:t>
            </a: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метаописание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/справочники (в окне доступны две вкладки – строка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таблицы+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детали). </a:t>
            </a:r>
          </a:p>
          <a:p>
            <a:pPr marL="514350" indent="-51435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Варианты настройки «Отчётности» по алгоритму:</a:t>
            </a:r>
          </a:p>
          <a:p>
            <a:pPr marL="514350" indent="-514350"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Настройка/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метаописание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/отчетность (например,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Технопарки+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…, оформление идентичных и однородных товаров… и т. д.).</a:t>
            </a:r>
          </a:p>
          <a:p>
            <a:pPr marL="514350" indent="-514350"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Просмотр информации об отчетности состоит из трёх этапов: </a:t>
            </a: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Просмотр общей информации +Просмотр типа представления (до 6 типов) +Просмотр показателей и измерений и правил отображения для всех видов представления. </a:t>
            </a:r>
          </a:p>
          <a:p>
            <a:pPr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ИСС «Малахит» является примером применения интеллектуального анализа данных на таможенном посту Речной порт Ростов-на-Дону, так как при функционировании данного программного продукта используются различные методы ИАД (например, кластеризация), происходит выбор объектов и фильтров, обрабатываются большие объемы данных с целью обнаружения необходимых сведений.</a:t>
            </a:r>
          </a:p>
          <a:p>
            <a:pPr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3212976"/>
            <a:ext cx="79928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автоматизированная система Российской Федерации «Правосудие»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ГАС Правосудие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— информационная система, предоставляющая свободную информацию о судебном делопроизводстве в России. Также используется при судопроизводстве, обеспечивая информационную интеграцию судебной деятельности в России.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Официально является территориально распределенной автоматизированной информационной системой, предназначенной для формирования единого информационного пространства судов общей юрисдикции и системы Судебного департамента при Верховном суде Российской Федерации.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62225" y="774962"/>
            <a:ext cx="401955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/>
              <a:pPr>
                <a:defRPr/>
              </a:pPr>
              <a:t>56</a:t>
            </a:fld>
            <a:endParaRPr lang="ru-RU" altLang="ru-RU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2075" y="980728"/>
            <a:ext cx="641985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1043731"/>
            <a:ext cx="842493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ГАС «Правосудие» состоит из 27 подсистем, функционирование и эксплуатация которых обеспечивается специальными программными обеспечениями (СПО) привязанными к подсистемам ГАС «Правосудие».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«Административное управление»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сбора, обработки, хранения и выдачи данных и документов, необходимых для выполнения функциональных обязанностей и информационной поддержки деятельности должностных лиц Судебного департамента, а также управлений (отделов) Судебного департамента в субъектах Российской Федерации, повышения эффективности их информационно-справочного обслуживания.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«Ведомственная статистика Судебного департамента»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сбора и свода статистических данных ведомственной отчетности, полученных из соответствующих функциональных подсистем ГАС «Правосудие», с целью последующего анализа накопленных данных.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«Банк судебных решений (судебной практики)»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организации автоматизированного сбора судебных решений, формирования единого банка судебных решений, обеспечения механизма для систематизации сведений по данным судебным решениям и обеспечения санкционированного доступа к информации со стороны различных категорий пользователей. Имеет возможность интеграции с другими подсистемами ГАС «Правосудие».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484784"/>
            <a:ext cx="84249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«Видеоконференцсвязь»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обеспечения Верховного Суда Российской Федерации, областных и равных им судов общей юрисдикции услугами видеоконференцсвязи и обеспечивает проведение судебных заседаний в режиме удаленного участия осужденных и свидетелей.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«Документооборот и обращения граждан»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автоматизации информационных процессов документооборота и делопроизводства, связанных с документационным обеспечением управления деятельностью судов общей юрисдикции и системы Судебного департамента (в том числе в части обработки писем и обращений граждан).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«Интернет-портал ГАС «Правосудие»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 для обеспечения доступа граждан, юридических лиц, органов государственной власти к информации о деятельности судебной системы Российской Федерации.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«Информационно-справочная»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информационно-справочного обслуживания в оперативном режиме (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режиме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on-line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судов общей юрисдикции и системы Судебного департамента при Верховном Суде Российской Федерации, а также взаимодействующих органов государственной власти на основе информации, содержащейся в информационном фонде ГАС «Правосудие».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9532" y="1052736"/>
            <a:ext cx="842493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«Кадры»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комплексной автоматизации основных участков деятельности кадровых органов Судебного департамента и аппаратов судов: учета, хранения и анализа данных об организационно-штатной структуре и кадровом составе судов разных уровней и органов системы Судебного департамента.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«Материально-технические ресурсы»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Редактировать раздел ««Материально-технические ресурсы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 tooltip="Редактировать код раздела ««Материально-технические ресурсы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Редактировать код раздела ««Материально-технические ресурсы»»"/>
              </a:rPr>
              <a:t> код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автоматизации планирования и учета обеспеченности материально-техническими средствами системы Судебного департамента и судов общей юрисдикции (в том числе военных судов), создания интегрированной базы данных по поступающим из регионов данным, характеризующим объекты материально-технического учета.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«Финансовый контроль»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Редактировать раздел ««Финансовый контроль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5" tooltip="Редактировать код раздела ««Финансовый контроль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Редактировать код раздела ««Финансовый контроль»»"/>
              </a:rPr>
              <a:t> код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Повышает эффективность проведения проверок и ревизий финансово-хозяйственной деятельности судов и системы Судебного департамента.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«Международно-правовое сотрудничество»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6" tooltip="Редактировать раздел ««Международно-правовое сотрудничество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 tooltip="Редактировать код раздела ««Международно-правовое сотрудничество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7" tooltip="Редактировать код раздела ««Международно-правовое сотрудничество»»"/>
              </a:rPr>
              <a:t> код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Обеспечивает возможность доступа и поиска необходимой информации в среде информационных ресурсов международных правовых организаций, государственных и иных органов, учреждений судебной власти за рубежом с целью подготовки аналитических отчетов, а также ведения электронных библиотек международных правовых актов и зарубежных законодательных актов по вопросам правосудия.</a:t>
            </a: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147829" y="1412776"/>
            <a:ext cx="7272808" cy="2302024"/>
          </a:xfrm>
          <a:ln>
            <a:solidFill>
              <a:srgbClr val="990033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РФ существует порядка 100 государственных информационных систем, они подразделяются на федеральные и региональные. Организация, работающая с какой-либо из этих систем, обязана выполнять требования к защите данных, которые в ней обрабатываются. В зависимости от классификации, к разным информационным системам предъявляются разные требования, за несоблюдение которых применяются санкции — от штрафа до более серьезных мер.</a:t>
            </a:r>
          </a:p>
          <a:p>
            <a:pPr marL="0" indent="0" algn="ctr">
              <a:buNone/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4437112"/>
            <a:ext cx="69818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60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91331" y="1412776"/>
            <a:ext cx="8352928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«Недвижимость»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автоматизации информационных процессов управления недвижимостью, проводимыми работами и необходимыми ресурсами, необходимыми для устойчивого функционирования.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«Обеспечение безопасности информации»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повышения уровня достоверности данных и информационной безопасности, защиты информационных ресурсов при решении задач по интеграции с другими автоматизированными системами органов государственной власти и внедрении безопасной технологии обработки конфиденциальной информации, а также для создания комплексной системы антивирусной защиты.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«Обеспечение эксплуатации и сервисного обслуживания»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автоматизации процессов обеспечения эксплуатации программно-технических средств ГАС «Правосудие» и сервисного обслуживания комплексов средств автоматизации.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«Обучение кадров»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обеспечения автоматизации процессов расчета потребности в переподготовке и повышении квалификации судей, государственных служащих аппаратов судов и системы Судебного департамента, формирования планов обучения и контроля их выполнения.</a:t>
            </a: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61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268760"/>
            <a:ext cx="856895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«Общественные связи»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Редактировать раздел ««Общественные связи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| </a:t>
            </a:r>
            <a:r>
              <a:rPr lang="ru-RU" sz="1600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3" tooltip="Редактировать код раздела ««Общественные связи»»"/>
              </a:rPr>
              <a:t>править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Редактировать код раздела ««Общественные связи»»"/>
              </a:rPr>
              <a:t> код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повышения эффективности процессов установления и развития связей органов судейского сообщества с государственными и иными органами, учреждениями и организациями (в том числе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«Организационное обеспечение»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создания, ведения, распространения классификаторов, справочников и словарей, нормативно-справочной информации, а также для обеспечения информационной совместимости и технологического единства информационных потоков судов общей юрисдикции (в том числе, военных судов) и системы Судебного департамента.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«Отображение информации коллективного пользования»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отображения предметов и информации, признанной в качестве вещественных доказательств, в ходе судебного заседания суда, в том числе с участием присяжных заседателей, справочной информации в приемных и холлах судов субъектов федерации и управлениях Судебного департамента, а также использования средств визуального отображения для проведения обучения и обеспечения повседневной деятельности судов и управлений судебного департамента.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«Право»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ввода, хранения и циркулярной рассылки нормативных актов, организации доступа к справочной базе нормативных актов и к справочным базам правовых актов, находящихся в правовых системах федерального и местного законодательства.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62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08838" y="1844824"/>
            <a:ext cx="83529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«Связь и передача данных»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Назначением подсистемы «Связь и передача данных» является предоставление современной телекоммуникационной среды для обеспечения достоверной, надежной и оперативной передачи данных между комплексами средств автоматизации ГАС «Правосудие» всех уровней, а также обмен разного рода информацией (голосовой, факсимильной, видео) между абонентами подсистемы.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«Судебная статистика»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формирования судебных статистических сведений, установленных нормативными актами Судебного департамента при Верховном Суде Российской Федерации.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«Судебная экспертиза»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повышения эффективности информационного взаимодействия пользователей ГАС «Правосудие» всех её уровней при автоматизации судебно-экспертной деятельности судов общей юрисдикции в части удовлетворения соответствующих информационных запросов судей, их помощников, сотрудников аппарата судов и иных пользователей подсистемы.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63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1397674"/>
            <a:ext cx="8496944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«Судебное делопроизводство и статистика»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Создана с целью предоставления пользователям средств формирования, анализа и интеграции информационных массивов данных, возникающих в процессе судопроизводства в судах общей юрисдикции, в том числе военных судах, формирования и анализа массивов данных судебной статистики, фиксации хода судебного разбирательства, а также автоматизации процессов регистрации, сбора и хранения информации о лицах, привлеченных к уголовной ответственности и в отношении которых вынесены судебные постановления, вступившие в законную силу.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«Судейское сообщество»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использования секретариатами совета судей и квалификационных коллегий судей в части предоставления сведений о различных событиях, отражающих деятельность этих организаций, публикации статей и материалов, посвященных судебной практике по обжалованию решений квалификационных коллегий, постановлениях Совета Судей, предоставлении контактной информации о составе региональных квалификационных коллегий и советов судей.</a:t>
            </a: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412776"/>
            <a:ext cx="835292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«Управление и контроль функционирования»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Обеспечение централизованного управления распределенными компонентами комплексов средств автоматизации и оперативного получения данных о текущем состоянии узлов вычислительной сети объектов информатизации ГАС «Правосудие» для выявления и устранения нештатных ситуаций.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«Финансы»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Предназначена для автоматизации деятельности подразделений Судебного департамента, управлений Судебного департамента в субъектах федерации и верховных (окружных) судов в субъектах федерации (округах), осуществляемой ими в процессе управления бюджетными средствами, на основе единого правового, методологического и информационного пространства.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914650"/>
            <a:ext cx="78771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480106" y="980728"/>
            <a:ext cx="8424936" cy="1815882"/>
          </a:xfrm>
          <a:prstGeom prst="rect">
            <a:avLst/>
          </a:prstGeom>
          <a:ln>
            <a:solidFill>
              <a:srgbClr val="990033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Единая государственная автоматизированная информационная система (ЕГАИС)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единая государственная автоматизированная информационная система, а, проще говоря, огромная база данных, в которой содержится вся информация обо всей алкогольной продукции либо производимой на территории России, либо ввозимой из других стран. В этой базе содержится информация о составе, производителе, крепости, объеме каждой выпущенной или ввезенной бутылки. По сути ЕГАИС - это некий инструмент контроля за полным циклом всего оборота алкогольной продукции в России.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052736"/>
            <a:ext cx="9144000" cy="1323439"/>
          </a:xfrm>
          <a:prstGeom prst="rect">
            <a:avLst/>
          </a:prstGeom>
          <a:solidFill>
            <a:srgbClr val="EEEEEE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2C2B2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 выглядит функциональная схема </a:t>
            </a:r>
            <a:r>
              <a:rPr kumimoji="0" lang="ru-RU" sz="2000" b="1" i="0" u="none" strike="noStrike" cap="none" normalizeH="0" baseline="0" dirty="0" err="1">
                <a:ln>
                  <a:noFill/>
                </a:ln>
                <a:solidFill>
                  <a:srgbClr val="2C2B2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ЕГАИС-Ро</a:t>
            </a:r>
            <a:r>
              <a:rPr kumimoji="0" lang="ru-RU" sz="2000" b="1" i="0" u="none" strike="noStrike" cap="none" normalizeH="0" baseline="0" dirty="0" err="1">
                <a:ln>
                  <a:noFill/>
                </a:ln>
                <a:solidFill>
                  <a:srgbClr val="2C2B2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зница</a:t>
            </a: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2C2B2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 в части подтверждения факта закупки: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  <a:hlinkClick r:id="rId2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74D7C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  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2C2B2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Рис.1 Схема </a:t>
            </a:r>
            <a:r>
              <a:rPr kumimoji="0" lang="ru-RU" sz="2000" b="0" i="0" u="none" strike="noStrike" cap="none" normalizeH="0" baseline="0" dirty="0" err="1">
                <a:ln>
                  <a:noFill/>
                </a:ln>
                <a:solidFill>
                  <a:srgbClr val="5E5E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ЕГАИС-Розница</a:t>
            </a: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5E5E5E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закупка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rgbClr val="074D7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Схема-ЕГАИС-Розница_закупка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564904"/>
            <a:ext cx="5816031" cy="35283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9E95600-7820-4A86-B5B6-199757F9844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132856"/>
            <a:ext cx="53911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Прямоугольник 4"/>
          <p:cNvSpPr/>
          <p:nvPr/>
        </p:nvSpPr>
        <p:spPr>
          <a:xfrm>
            <a:off x="35496" y="44624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ФУНКЦИОНАЛЬНАЯ СХЕМА ЕГАИС-РОЗНИЦА В ЧАСТИ ОТРАЖЕНИЯ ОБОРОТА: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C0F307C-DBA2-49D3-8C51-2E016FA52E9C}"/>
              </a:ext>
            </a:extLst>
          </p:cNvPr>
          <p:cNvSpPr txBox="1">
            <a:spLocks/>
          </p:cNvSpPr>
          <p:nvPr/>
        </p:nvSpPr>
        <p:spPr bwMode="auto">
          <a:xfrm>
            <a:off x="452438" y="1019175"/>
            <a:ext cx="8229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" pitchFamily="2" charset="2"/>
              <a:buNone/>
              <a:defRPr sz="3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Font typeface="Arial" panose="020B0604020202020204" pitchFamily="34" charset="0"/>
              <a:buNone/>
            </a:pPr>
            <a:r>
              <a:rPr lang="ru-RU" altLang="ru-RU" sz="4000" b="1">
                <a:solidFill>
                  <a:srgbClr val="00BE5A"/>
                </a:solidFill>
              </a:rPr>
              <a:t>Спасибо за внимание!</a:t>
            </a:r>
          </a:p>
        </p:txBody>
      </p:sp>
      <p:pic>
        <p:nvPicPr>
          <p:cNvPr id="4" name="Содержимое 7" descr="здание.jpg">
            <a:extLst>
              <a:ext uri="{FF2B5EF4-FFF2-40B4-BE49-F238E27FC236}">
                <a16:creationId xmlns:a16="http://schemas.microsoft.com/office/drawing/2014/main" id="{A3E491D8-7B49-42DE-9445-CC5499E34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-13000"/>
          </a:blip>
          <a:srcRect b="12003"/>
          <a:stretch>
            <a:fillRect/>
          </a:stretch>
        </p:blipFill>
        <p:spPr>
          <a:xfrm>
            <a:off x="1767116" y="1745000"/>
            <a:ext cx="5544617" cy="3061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20688"/>
            <a:ext cx="821267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8</a:t>
            </a:fld>
            <a:endParaRPr lang="ru-RU" altLang="ru-RU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404664"/>
            <a:ext cx="8178415" cy="420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538324"/>
            <a:ext cx="7775227" cy="188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2806080"/>
          </a:xfrm>
        </p:spPr>
        <p:txBody>
          <a:bodyPr/>
          <a:lstStyle/>
          <a:p>
            <a:pPr algn="just"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Государственная информационная система создается, когда необходимо обеспечить:</a:t>
            </a:r>
          </a:p>
          <a:p>
            <a:pPr lvl="0"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реализацию полномочий госорганов;</a:t>
            </a:r>
          </a:p>
          <a:p>
            <a:pPr lvl="0"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информационный обмен между госорганами;</a:t>
            </a:r>
          </a:p>
          <a:p>
            <a:pPr lvl="0"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достижение иных установленных федеральными законами целей.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9080-B1FB-46FE-90FE-ABA37BE3C702}"/>
              </a:ext>
            </a:extLst>
          </p:cNvPr>
          <p:cNvSpPr txBox="1"/>
          <p:nvPr/>
        </p:nvSpPr>
        <p:spPr>
          <a:xfrm>
            <a:off x="27197" y="3065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ОТЛИЧИТЬ ГИС ОТ НЕ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ГИС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ФТС">
  <a:themeElements>
    <a:clrScheme name="фтс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B19"/>
      </a:accent1>
      <a:accent2>
        <a:srgbClr val="FAA61A"/>
      </a:accent2>
      <a:accent3>
        <a:srgbClr val="00A651"/>
      </a:accent3>
      <a:accent4>
        <a:srgbClr val="007B41"/>
      </a:accent4>
      <a:accent5>
        <a:srgbClr val="005826"/>
      </a:accent5>
      <a:accent6>
        <a:srgbClr val="8E8E8E"/>
      </a:accent6>
      <a:hlink>
        <a:srgbClr val="00A651"/>
      </a:hlink>
      <a:folHlink>
        <a:srgbClr val="005826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ФТС" id="{614D7E9B-9329-4DD1-951E-DE4EFE569615}" vid="{12B0B8C2-B9B3-4CF8-AD74-58074CEA47A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ТемаФТС</Template>
  <TotalTime>11152</TotalTime>
  <Words>5163</Words>
  <Application>Microsoft Office PowerPoint</Application>
  <PresentationFormat>Экран (4:3)</PresentationFormat>
  <Paragraphs>398</Paragraphs>
  <Slides>68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68</vt:i4>
      </vt:variant>
    </vt:vector>
  </HeadingPairs>
  <TitlesOfParts>
    <vt:vector size="74" baseType="lpstr">
      <vt:lpstr>Arial</vt:lpstr>
      <vt:lpstr>Calibri</vt:lpstr>
      <vt:lpstr>Times New Roman</vt:lpstr>
      <vt:lpstr>Trebuchet MS</vt:lpstr>
      <vt:lpstr>Wingdings</vt:lpstr>
      <vt:lpstr>ТемаФТС</vt:lpstr>
      <vt:lpstr>Презентация PowerPoint</vt:lpstr>
      <vt:lpstr>Презентация PowerPoint</vt:lpstr>
      <vt:lpstr>НОРМАТИВНО-ПРАВОВАЯ БАЗА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Федеральный закон от 27.07.2006 N 149-ФЗ (ред. от 31.07.2023) "Об информации, информационных технологиях и о защите информации" (с изм. и доп., вступ. в силу с 01.10.2023) Статья 14. Государственные информационные системы</vt:lpstr>
      <vt:lpstr>Презентация PowerPoint</vt:lpstr>
      <vt:lpstr>ИНФОРМАЦИОННО-АНАЛИТИЧЕСКОЕ ОБЕСПЕЧЕНИЕ ДЕЯТЕЛЬНОСТИ ОРГАНОВ ВЛАСТИ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ОТРАСЛЕВЫЕ ГИС</vt:lpstr>
      <vt:lpstr>ИНФОРМАЦИОННО-СПРАВОЧНАЯ СИСТЕМА КОНТРОЛЯ ТАМОЖЕННОЙ ДЕЯТЕЛЬНОСТИ «МАЛАХИТ»</vt:lpstr>
      <vt:lpstr>ОБЪЕКТ АВТОМАТИЗАЦИИ, ПОЛЬЗОВАТЕЛИ И ЗАДАЧИ СИСТЕМЫ</vt:lpstr>
      <vt:lpstr>ИНТЕРАКТИВНАЯ КАРТА</vt:lpstr>
      <vt:lpstr>РАБОТА С ИНТЕРАКТИВНОЙ КАРТОЙ</vt:lpstr>
      <vt:lpstr>Презентация PowerPoint</vt:lpstr>
      <vt:lpstr>Презентация PowerPoint</vt:lpstr>
      <vt:lpstr>Презентация PowerPoint</vt:lpstr>
      <vt:lpstr>Презентация PowerPoint</vt:lpstr>
      <vt:lpstr>ФОРМЫ ОТЧЕТОВ</vt:lpstr>
      <vt:lpstr>ОСНОВНОЙ СЦЕНАРИЙ ПРИ РАБОТЕ С ИНТЕРАКТИВНОЙ ПАНЕЛЬЮ</vt:lpstr>
      <vt:lpstr>СЦЕНАРИИ РАБОТЫ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ЭЛЕКТРИЧЕСКОЙ СВЯЗИ</dc:title>
  <dc:creator>ВН</dc:creator>
  <cp:lastModifiedBy>Maria Burtseva</cp:lastModifiedBy>
  <cp:revision>315</cp:revision>
  <dcterms:created xsi:type="dcterms:W3CDTF">2008-01-08T06:46:21Z</dcterms:created>
  <dcterms:modified xsi:type="dcterms:W3CDTF">2025-04-16T10:57:52Z</dcterms:modified>
</cp:coreProperties>
</file>